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56" r:id="rId2"/>
    <p:sldId id="278" r:id="rId3"/>
    <p:sldId id="346" r:id="rId4"/>
    <p:sldId id="327" r:id="rId5"/>
    <p:sldId id="376" r:id="rId6"/>
    <p:sldId id="335" r:id="rId7"/>
    <p:sldId id="340" r:id="rId8"/>
    <p:sldId id="336" r:id="rId9"/>
    <p:sldId id="343" r:id="rId10"/>
    <p:sldId id="377" r:id="rId11"/>
    <p:sldId id="344" r:id="rId12"/>
    <p:sldId id="380" r:id="rId13"/>
    <p:sldId id="381" r:id="rId14"/>
    <p:sldId id="383" r:id="rId15"/>
    <p:sldId id="379" r:id="rId16"/>
    <p:sldId id="385" r:id="rId17"/>
    <p:sldId id="384" r:id="rId18"/>
    <p:sldId id="386" r:id="rId19"/>
    <p:sldId id="387" r:id="rId20"/>
    <p:sldId id="389" r:id="rId21"/>
    <p:sldId id="341" r:id="rId22"/>
    <p:sldId id="390" r:id="rId23"/>
    <p:sldId id="342" r:id="rId24"/>
    <p:sldId id="345" r:id="rId25"/>
    <p:sldId id="282" r:id="rId26"/>
    <p:sldId id="391" r:id="rId27"/>
  </p:sldIdLst>
  <p:sldSz cx="24384000" cy="13716000"/>
  <p:notesSz cx="6858000" cy="9144000"/>
  <p:embeddedFontLst>
    <p:embeddedFont>
      <p:font typeface="OCRB" panose="020B0609020202020204" pitchFamily="49" charset="77"/>
      <p:regular r:id="rId29"/>
    </p:embeddedFont>
    <p:embeddedFont>
      <p:font typeface="Open Sans" panose="020B0606030504020204" pitchFamily="34" charset="0"/>
      <p:regular r:id="rId30"/>
      <p:bold r:id="rId31"/>
      <p:italic r:id="rId32"/>
      <p:boldItalic r:id="rId33"/>
    </p:embeddedFont>
    <p:embeddedFont>
      <p:font typeface="Open Sans ExtraBold" panose="020B0606030504020204" pitchFamily="34" charset="0"/>
      <p:bold r:id="rId34"/>
      <p:italic r:id="rId35"/>
      <p:boldItalic r:id="rId36"/>
    </p:embeddedFont>
    <p:embeddedFont>
      <p:font typeface="Open Sans Light" panose="020B0306030504020204" pitchFamily="34" charset="0"/>
      <p:regular r:id="rId37"/>
      <p:italic r:id="rId38"/>
    </p:embeddedFont>
    <p:embeddedFont>
      <p:font typeface="Open Sans Semibold" panose="020B0606030504020204" pitchFamily="34" charset="0"/>
      <p:regular r:id="rId39"/>
      <p:bold r:id="rId40"/>
      <p:italic r:id="rId41"/>
      <p:boldItalic r:id="rId42"/>
    </p:embeddedFont>
    <p:embeddedFont>
      <p:font typeface="Tahoma" panose="020B0604030504040204" pitchFamily="34" charset="0"/>
      <p:regular r:id="rId43"/>
      <p:bold r:id="rId4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869" autoAdjust="0"/>
    <p:restoredTop sz="96197"/>
  </p:normalViewPr>
  <p:slideViewPr>
    <p:cSldViewPr snapToGrid="0" snapToObjects="1">
      <p:cViewPr varScale="1">
        <p:scale>
          <a:sx n="59" d="100"/>
          <a:sy n="59" d="100"/>
        </p:scale>
        <p:origin x="216" y="99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Picture 1" descr="Background 0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700" y="9527"/>
            <a:ext cx="24371299" cy="1292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10314384"/>
            <a:ext cx="24383995" cy="340161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8" name="Rectangle 7"/>
          <p:cNvSpPr/>
          <p:nvPr userDrawn="1"/>
        </p:nvSpPr>
        <p:spPr>
          <a:xfrm>
            <a:off x="4511145" y="3257600"/>
            <a:ext cx="19872851" cy="10458400"/>
          </a:xfrm>
          <a:prstGeom prst="rect">
            <a:avLst/>
          </a:prstGeom>
          <a:solidFill>
            <a:srgbClr val="008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 name="Title 1"/>
          <p:cNvSpPr>
            <a:spLocks noGrp="1"/>
          </p:cNvSpPr>
          <p:nvPr>
            <p:ph type="ctrTitle" hasCustomPrompt="1"/>
          </p:nvPr>
        </p:nvSpPr>
        <p:spPr>
          <a:xfrm>
            <a:off x="4895189" y="5417841"/>
            <a:ext cx="19010112" cy="2940050"/>
          </a:xfrm>
        </p:spPr>
        <p:txBody>
          <a:bodyPr/>
          <a:lstStyle>
            <a:lvl1pPr eaLnBrk="1" hangingPunct="1">
              <a:defRPr sz="8800">
                <a:solidFill>
                  <a:schemeClr val="bg1"/>
                </a:solidFill>
              </a:defRPr>
            </a:lvl1pPr>
          </a:lstStyle>
          <a:p>
            <a:pPr eaLnBrk="1" hangingPunct="1"/>
            <a:r>
              <a:rPr lang="en-US" sz="6400" b="1" dirty="0">
                <a:solidFill>
                  <a:schemeClr val="bg1"/>
                </a:solidFill>
                <a:latin typeface="Open Sans" pitchFamily="-84" charset="0"/>
                <a:ea typeface="ＭＳ Ｐゴシック" pitchFamily="34" charset="-128"/>
              </a:rPr>
              <a:t>Headline Open Sans Bold 32pt</a:t>
            </a:r>
          </a:p>
        </p:txBody>
      </p:sp>
      <p:sp>
        <p:nvSpPr>
          <p:cNvPr id="3" name="Subtitle 2"/>
          <p:cNvSpPr>
            <a:spLocks noGrp="1"/>
          </p:cNvSpPr>
          <p:nvPr>
            <p:ph type="subTitle" idx="1"/>
          </p:nvPr>
        </p:nvSpPr>
        <p:spPr>
          <a:xfrm>
            <a:off x="6047317" y="8591054"/>
            <a:ext cx="17068800" cy="1152128"/>
          </a:xfrm>
        </p:spPr>
        <p:txBody>
          <a:bodyPr>
            <a:normAutofit/>
          </a:bodyPr>
          <a:lstStyle>
            <a:lvl1pPr marL="0" indent="0" algn="ctr">
              <a:buNone/>
              <a:defRPr sz="4800">
                <a:solidFill>
                  <a:schemeClr val="bg1"/>
                </a:solidFill>
                <a:latin typeface="Open San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lang="id-ID" dirty="0"/>
          </a:p>
        </p:txBody>
      </p:sp>
      <p:sp>
        <p:nvSpPr>
          <p:cNvPr id="4" name="Date Placeholder 3"/>
          <p:cNvSpPr>
            <a:spLocks noGrp="1"/>
          </p:cNvSpPr>
          <p:nvPr>
            <p:ph type="dt" sz="half" idx="10"/>
          </p:nvPr>
        </p:nvSpPr>
        <p:spPr>
          <a:xfrm>
            <a:off x="1219200" y="12906673"/>
            <a:ext cx="5689600" cy="730250"/>
          </a:xfrm>
        </p:spPr>
        <p:txBody>
          <a:bodyPr/>
          <a:lstStyle/>
          <a:p>
            <a:fld id="{5EF9B71C-2D91-4D15-BAB7-ADA66F828B46}" type="datetimeFigureOut">
              <a:rPr lang="id-ID" smtClean="0"/>
              <a:pPr/>
              <a:t>17/06/23</a:t>
            </a:fld>
            <a:endParaRPr lang="id-ID"/>
          </a:p>
        </p:txBody>
      </p:sp>
      <p:sp>
        <p:nvSpPr>
          <p:cNvPr id="5" name="Footer Placeholder 4"/>
          <p:cNvSpPr>
            <a:spLocks noGrp="1"/>
          </p:cNvSpPr>
          <p:nvPr>
            <p:ph type="ftr" sz="quarter" idx="11"/>
          </p:nvPr>
        </p:nvSpPr>
        <p:spPr>
          <a:xfrm>
            <a:off x="8331200" y="12906673"/>
            <a:ext cx="7721600" cy="730250"/>
          </a:xfrm>
        </p:spPr>
        <p:txBody>
          <a:bodyPr/>
          <a:lstStyle/>
          <a:p>
            <a:endParaRPr lang="id-ID"/>
          </a:p>
        </p:txBody>
      </p:sp>
      <p:sp>
        <p:nvSpPr>
          <p:cNvPr id="6" name="Slide Number Placeholder 5"/>
          <p:cNvSpPr>
            <a:spLocks noGrp="1"/>
          </p:cNvSpPr>
          <p:nvPr>
            <p:ph type="sldNum" sz="quarter" idx="12"/>
          </p:nvPr>
        </p:nvSpPr>
        <p:spPr>
          <a:xfrm>
            <a:off x="20134853" y="13257332"/>
            <a:ext cx="370294" cy="379591"/>
          </a:xfrm>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40775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27874"/>
            <a:ext cx="24383997" cy="1292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10314384"/>
            <a:ext cx="24383995" cy="340161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 name="Title 1"/>
          <p:cNvSpPr>
            <a:spLocks noGrp="1"/>
          </p:cNvSpPr>
          <p:nvPr>
            <p:ph type="title"/>
          </p:nvPr>
        </p:nvSpPr>
        <p:spPr>
          <a:xfrm>
            <a:off x="3260923" y="2590800"/>
            <a:ext cx="20068315" cy="1584176"/>
          </a:xfrm>
        </p:spPr>
        <p:txBody>
          <a:bodyPr>
            <a:normAutofit/>
          </a:bodyPr>
          <a:lstStyle>
            <a:lvl1pPr algn="ctr">
              <a:defRPr sz="6000" b="1">
                <a:solidFill>
                  <a:srgbClr val="0079B8"/>
                </a:solidFill>
                <a:latin typeface="Open Sans"/>
              </a:defRPr>
            </a:lvl1pPr>
          </a:lstStyle>
          <a:p>
            <a:r>
              <a:rPr lang="en-US" dirty="0"/>
              <a:t>Click to edit Master title style</a:t>
            </a:r>
            <a:endParaRPr lang="id-ID" dirty="0"/>
          </a:p>
        </p:txBody>
      </p:sp>
      <p:sp>
        <p:nvSpPr>
          <p:cNvPr id="8" name="Date Placeholder 3"/>
          <p:cNvSpPr>
            <a:spLocks noGrp="1"/>
          </p:cNvSpPr>
          <p:nvPr>
            <p:ph type="dt" sz="half" idx="10"/>
          </p:nvPr>
        </p:nvSpPr>
        <p:spPr>
          <a:xfrm>
            <a:off x="1219200" y="12906673"/>
            <a:ext cx="5689600" cy="730250"/>
          </a:xfrm>
        </p:spPr>
        <p:txBody>
          <a:bodyPr/>
          <a:lstStyle/>
          <a:p>
            <a:fld id="{5EF9B71C-2D91-4D15-BAB7-ADA66F828B46}" type="datetimeFigureOut">
              <a:rPr lang="id-ID" smtClean="0"/>
              <a:pPr/>
              <a:t>17/06/23</a:t>
            </a:fld>
            <a:endParaRPr lang="id-ID"/>
          </a:p>
        </p:txBody>
      </p:sp>
      <p:sp>
        <p:nvSpPr>
          <p:cNvPr id="9" name="Footer Placeholder 4"/>
          <p:cNvSpPr>
            <a:spLocks noGrp="1"/>
          </p:cNvSpPr>
          <p:nvPr>
            <p:ph type="ftr" sz="quarter" idx="11"/>
          </p:nvPr>
        </p:nvSpPr>
        <p:spPr>
          <a:xfrm>
            <a:off x="8331200" y="12906673"/>
            <a:ext cx="7721600" cy="730250"/>
          </a:xfrm>
        </p:spPr>
        <p:txBody>
          <a:bodyPr/>
          <a:lstStyle/>
          <a:p>
            <a:endParaRPr lang="id-ID"/>
          </a:p>
        </p:txBody>
      </p:sp>
      <p:sp>
        <p:nvSpPr>
          <p:cNvPr id="10" name="Slide Number Placeholder 5"/>
          <p:cNvSpPr>
            <a:spLocks noGrp="1"/>
          </p:cNvSpPr>
          <p:nvPr>
            <p:ph type="sldNum" sz="quarter" idx="12"/>
          </p:nvPr>
        </p:nvSpPr>
        <p:spPr>
          <a:xfrm>
            <a:off x="20134853" y="13257332"/>
            <a:ext cx="370294" cy="379591"/>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3251199" y="4174977"/>
            <a:ext cx="20078040" cy="8763870"/>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2955215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F9B71C-2D91-4D15-BAB7-ADA66F828B46}" type="datetimeFigureOut">
              <a:rPr lang="id-ID" smtClean="0"/>
              <a:pPr/>
              <a:t>17/06/23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a:xfrm>
            <a:off x="12000605" y="13076008"/>
            <a:ext cx="370294" cy="379591"/>
          </a:xfrm>
        </p:spPr>
        <p:txBody>
          <a:bodyPr/>
          <a:lstStyle/>
          <a:p>
            <a:fld id="{F173735F-2667-4028-B606-D96AABD86FDB}" type="slidenum">
              <a:rPr lang="id-ID" smtClean="0"/>
              <a:pPr/>
              <a:t>‹#›</a:t>
            </a:fld>
            <a:endParaRPr lang="id-ID"/>
          </a:p>
        </p:txBody>
      </p:sp>
      <p:pic>
        <p:nvPicPr>
          <p:cNvPr id="5" name="Picture 1" descr="Background 03.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9527"/>
            <a:ext cx="25849677" cy="1370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502000" y="5719762"/>
            <a:ext cx="18845675" cy="2286000"/>
          </a:xfrm>
        </p:spPr>
        <p:txBody>
          <a:bodyPr>
            <a:normAutofit/>
          </a:bodyPr>
          <a:lstStyle>
            <a:lvl1pPr>
              <a:defRPr sz="6400">
                <a:solidFill>
                  <a:schemeClr val="bg1"/>
                </a:solidFill>
              </a:defRPr>
            </a:lvl1pPr>
          </a:lstStyle>
          <a:p>
            <a:r>
              <a:rPr lang="en-US"/>
              <a:t>Click to edit Master title style</a:t>
            </a:r>
            <a:endParaRPr lang="id-ID"/>
          </a:p>
        </p:txBody>
      </p:sp>
    </p:spTree>
    <p:extLst>
      <p:ext uri="{BB962C8B-B14F-4D97-AF65-F5344CB8AC3E}">
        <p14:creationId xmlns:p14="http://schemas.microsoft.com/office/powerpoint/2010/main" val="1181664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 id="2147483689" r:id="rId24"/>
    <p:sldLayoutId id="2147483690" r:id="rId25"/>
    <p:sldLayoutId id="2147483691" r:id="rId26"/>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tldp.org/LDP/lame/LAME/linux-admin-made-easy/root-account.html" TargetMode="External"/><Relationship Id="rId2" Type="http://schemas.openxmlformats.org/officeDocument/2006/relationships/hyperlink" Target="https://www.ibm.com/docs/en/aix/7.2?topic=passwords-root-account" TargetMode="External"/><Relationship Id="rId1" Type="http://schemas.openxmlformats.org/officeDocument/2006/relationships/slideLayout" Target="../slideLayouts/slideLayout12.xml"/><Relationship Id="rId4" Type="http://schemas.openxmlformats.org/officeDocument/2006/relationships/hyperlink" Target="https://www.redhat.com/sysadmin/linux-user-group-managemen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567542" y="3352800"/>
            <a:ext cx="21609959" cy="1870076"/>
          </a:xfrm>
          <a:prstGeom prst="rect">
            <a:avLst/>
          </a:prstGeom>
          <a:noFill/>
          <a:ln w="9525">
            <a:noFill/>
            <a:miter lim="800000"/>
            <a:headEnd/>
            <a:tailEnd/>
          </a:ln>
        </p:spPr>
        <p:txBody>
          <a:bodyPr/>
          <a:lstStyle/>
          <a:p>
            <a:pPr>
              <a:spcBef>
                <a:spcPct val="20000"/>
              </a:spcBef>
              <a:tabLst>
                <a:tab pos="2641600" algn="l"/>
                <a:tab pos="4108450" algn="l"/>
              </a:tabLst>
            </a:pPr>
            <a:r>
              <a:rPr lang="en-US" sz="4000" dirty="0">
                <a:solidFill>
                  <a:schemeClr val="bg1"/>
                </a:solidFill>
                <a:latin typeface="Tahoma" panose="020B0604030504040204" pitchFamily="34" charset="0"/>
                <a:ea typeface="Tahoma" panose="020B0604030504040204" pitchFamily="34" charset="0"/>
                <a:cs typeface="Tahoma" panose="020B0604030504040204" pitchFamily="34" charset="0"/>
              </a:rPr>
              <a:t>Course		: COMP6827001 -  Linus Systems Administration and Security</a:t>
            </a:r>
          </a:p>
        </p:txBody>
      </p:sp>
      <p:sp>
        <p:nvSpPr>
          <p:cNvPr id="8" name="Rectangle 6"/>
          <p:cNvSpPr>
            <a:spLocks noGrp="1" noChangeArrowheads="1"/>
          </p:cNvSpPr>
          <p:nvPr>
            <p:ph type="title"/>
          </p:nvPr>
        </p:nvSpPr>
        <p:spPr>
          <a:xfrm>
            <a:off x="1206498" y="6534215"/>
            <a:ext cx="21971004" cy="3917819"/>
          </a:xfrm>
          <a:noFill/>
        </p:spPr>
        <p:txBody>
          <a:bodyPr>
            <a:normAutofit fontScale="90000"/>
          </a:bodyPr>
          <a:lstStyle/>
          <a:p>
            <a:r>
              <a:rPr lang="en-US" sz="10700" dirty="0"/>
              <a:t>Securing User Accounts in </a:t>
            </a:r>
            <a:r>
              <a:rPr lang="en-ID" sz="10700" dirty="0"/>
              <a:t>Linux</a:t>
            </a:r>
            <a:br>
              <a:rPr lang="en-ID" dirty="0"/>
            </a:br>
            <a:br>
              <a:rPr lang="en-AU"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5600" dirty="0">
                <a:latin typeface="Tahoma" panose="020B0604030504040204" pitchFamily="34" charset="0"/>
                <a:ea typeface="Tahoma" panose="020B0604030504040204" pitchFamily="34" charset="0"/>
                <a:cs typeface="Tahoma" panose="020B0604030504040204" pitchFamily="34" charset="0"/>
              </a:rPr>
              <a:t>Session  2</a:t>
            </a:r>
          </a:p>
        </p:txBody>
      </p:sp>
      <p:sp>
        <p:nvSpPr>
          <p:cNvPr id="3" name="Text Placeholder 2">
            <a:extLst>
              <a:ext uri="{FF2B5EF4-FFF2-40B4-BE49-F238E27FC236}">
                <a16:creationId xmlns:a16="http://schemas.microsoft.com/office/drawing/2014/main" id="{F1A60E4C-857B-B154-4FDC-553FEB12AE82}"/>
              </a:ext>
            </a:extLst>
          </p:cNvPr>
          <p:cNvSpPr>
            <a:spLocks noGrp="1"/>
          </p:cNvSpPr>
          <p:nvPr>
            <p:ph type="body" sz="quarter" idx="11"/>
          </p:nvPr>
        </p:nvSpPr>
        <p:spPr/>
        <p:txBody>
          <a:bodyPr/>
          <a:lstStyle/>
          <a:p>
            <a:r>
              <a:rPr lang="en-US" dirty="0"/>
              <a:t>Ivan Sebastian </a:t>
            </a:r>
            <a:r>
              <a:rPr lang="en-US" dirty="0" err="1"/>
              <a:t>Edbert</a:t>
            </a:r>
            <a:endParaRPr lang="en-US" dirty="0"/>
          </a:p>
        </p:txBody>
      </p:sp>
    </p:spTree>
    <p:extLst>
      <p:ext uri="{BB962C8B-B14F-4D97-AF65-F5344CB8AC3E}">
        <p14:creationId xmlns:p14="http://schemas.microsoft.com/office/powerpoint/2010/main" val="420442114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71ABD-A524-AE4C-AE41-CD92439812A7}"/>
              </a:ext>
            </a:extLst>
          </p:cNvPr>
          <p:cNvSpPr>
            <a:spLocks noGrp="1"/>
          </p:cNvSpPr>
          <p:nvPr>
            <p:ph type="title"/>
          </p:nvPr>
        </p:nvSpPr>
        <p:spPr/>
        <p:txBody>
          <a:bodyPr/>
          <a:lstStyle/>
          <a:p>
            <a:r>
              <a:rPr lang="en-US" dirty="0"/>
              <a:t>Managing User Account Security</a:t>
            </a:r>
          </a:p>
        </p:txBody>
      </p:sp>
      <p:sp>
        <p:nvSpPr>
          <p:cNvPr id="3" name="Slide Number Placeholder 2">
            <a:extLst>
              <a:ext uri="{FF2B5EF4-FFF2-40B4-BE49-F238E27FC236}">
                <a16:creationId xmlns:a16="http://schemas.microsoft.com/office/drawing/2014/main" id="{608F4E09-6003-874B-ABBC-31157F74D8BA}"/>
              </a:ext>
            </a:extLst>
          </p:cNvPr>
          <p:cNvSpPr>
            <a:spLocks noGrp="1"/>
          </p:cNvSpPr>
          <p:nvPr>
            <p:ph type="sldNum" sz="quarter" idx="4294967295"/>
          </p:nvPr>
        </p:nvSpPr>
        <p:spPr>
          <a:xfrm>
            <a:off x="0" y="13076238"/>
            <a:ext cx="371475" cy="379412"/>
          </a:xfrm>
        </p:spPr>
        <p:txBody>
          <a:bodyPr/>
          <a:lstStyle/>
          <a:p>
            <a:fld id="{F173735F-2667-4028-B606-D96AABD86FDB}" type="slidenum">
              <a:rPr lang="id-ID" smtClean="0"/>
              <a:pPr/>
              <a:t>10</a:t>
            </a:fld>
            <a:endParaRPr lang="id-ID"/>
          </a:p>
        </p:txBody>
      </p:sp>
    </p:spTree>
    <p:extLst>
      <p:ext uri="{BB962C8B-B14F-4D97-AF65-F5344CB8AC3E}">
        <p14:creationId xmlns:p14="http://schemas.microsoft.com/office/powerpoint/2010/main" val="33818095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8998-F402-ED13-F974-0EC0960B9E17}"/>
              </a:ext>
            </a:extLst>
          </p:cNvPr>
          <p:cNvSpPr>
            <a:spLocks noGrp="1"/>
          </p:cNvSpPr>
          <p:nvPr>
            <p:ph type="title"/>
          </p:nvPr>
        </p:nvSpPr>
        <p:spPr/>
        <p:txBody>
          <a:bodyPr>
            <a:normAutofit fontScale="90000"/>
          </a:bodyPr>
          <a:lstStyle/>
          <a:p>
            <a:r>
              <a:rPr lang="en-US" dirty="0"/>
              <a:t>Managing User Account Security</a:t>
            </a:r>
          </a:p>
        </p:txBody>
      </p:sp>
      <p:sp>
        <p:nvSpPr>
          <p:cNvPr id="4" name="Text Placeholder 3">
            <a:extLst>
              <a:ext uri="{FF2B5EF4-FFF2-40B4-BE49-F238E27FC236}">
                <a16:creationId xmlns:a16="http://schemas.microsoft.com/office/drawing/2014/main" id="{C76B3D4D-946E-F324-EAB6-29E9DEA61D4E}"/>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2A4CAF2A-6130-BF13-2DDA-4DD597B3B4F1}"/>
              </a:ext>
            </a:extLst>
          </p:cNvPr>
          <p:cNvSpPr>
            <a:spLocks noGrp="1"/>
          </p:cNvSpPr>
          <p:nvPr>
            <p:ph sz="quarter" idx="11"/>
          </p:nvPr>
        </p:nvSpPr>
        <p:spPr>
          <a:xfrm>
            <a:off x="5334530" y="3260663"/>
            <a:ext cx="13714940" cy="4522264"/>
          </a:xfrm>
        </p:spPr>
        <p:txBody>
          <a:bodyPr>
            <a:noAutofit/>
          </a:bodyPr>
          <a:lstStyle/>
          <a:p>
            <a:r>
              <a:rPr lang="en-US" sz="3200" dirty="0"/>
              <a:t>Managing user account security in Linux is an important aspect of maintaining a secure system. Here are some key considerations and practices for managing user account security:</a:t>
            </a:r>
          </a:p>
          <a:p>
            <a:pPr>
              <a:buFontTx/>
              <a:buChar char="-"/>
            </a:pPr>
            <a:r>
              <a:rPr lang="en-US" sz="3200" dirty="0"/>
              <a:t>When adding new user make sure they have only the necessary privileges</a:t>
            </a:r>
          </a:p>
          <a:p>
            <a:pPr>
              <a:buFontTx/>
              <a:buChar char="-"/>
            </a:pPr>
            <a:r>
              <a:rPr lang="en-US" sz="3200" dirty="0"/>
              <a:t>Disable root login to prevent breaches</a:t>
            </a:r>
          </a:p>
          <a:p>
            <a:pPr>
              <a:buFontTx/>
              <a:buChar char="-"/>
            </a:pPr>
            <a:r>
              <a:rPr lang="en-US" sz="3200" dirty="0"/>
              <a:t>Password policies: enforce password pattern to ensure strong strength</a:t>
            </a:r>
          </a:p>
          <a:p>
            <a:pPr>
              <a:buFontTx/>
              <a:buChar char="-"/>
            </a:pPr>
            <a:r>
              <a:rPr lang="en-US" sz="3200" dirty="0"/>
              <a:t>Use two factor authentication </a:t>
            </a:r>
          </a:p>
          <a:p>
            <a:pPr>
              <a:buFontTx/>
              <a:buChar char="-"/>
            </a:pPr>
            <a:r>
              <a:rPr lang="en-US" sz="3200" dirty="0"/>
              <a:t>Do Regular Auditing and monitoring</a:t>
            </a:r>
          </a:p>
          <a:p>
            <a:pPr>
              <a:buFontTx/>
              <a:buChar char="-"/>
            </a:pPr>
            <a:r>
              <a:rPr lang="en-US" sz="3200" dirty="0"/>
              <a:t>Educate the users to enhance the awareness of the user</a:t>
            </a:r>
          </a:p>
        </p:txBody>
      </p:sp>
    </p:spTree>
    <p:extLst>
      <p:ext uri="{BB962C8B-B14F-4D97-AF65-F5344CB8AC3E}">
        <p14:creationId xmlns:p14="http://schemas.microsoft.com/office/powerpoint/2010/main" val="242840289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3958-CA63-0FF1-7117-655E654BA287}"/>
              </a:ext>
            </a:extLst>
          </p:cNvPr>
          <p:cNvSpPr>
            <a:spLocks noGrp="1"/>
          </p:cNvSpPr>
          <p:nvPr>
            <p:ph type="title"/>
          </p:nvPr>
        </p:nvSpPr>
        <p:spPr/>
        <p:txBody>
          <a:bodyPr>
            <a:normAutofit fontScale="90000"/>
          </a:bodyPr>
          <a:lstStyle/>
          <a:p>
            <a:r>
              <a:rPr lang="en-US" dirty="0"/>
              <a:t>Managing Groups</a:t>
            </a:r>
          </a:p>
        </p:txBody>
      </p:sp>
      <p:sp>
        <p:nvSpPr>
          <p:cNvPr id="4" name="Text Placeholder 3">
            <a:extLst>
              <a:ext uri="{FF2B5EF4-FFF2-40B4-BE49-F238E27FC236}">
                <a16:creationId xmlns:a16="http://schemas.microsoft.com/office/drawing/2014/main" id="{AC3D1B82-5313-406C-5870-6C2B325D0638}"/>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253C1B46-DE2E-D06A-D556-BFBCFDE12148}"/>
              </a:ext>
            </a:extLst>
          </p:cNvPr>
          <p:cNvSpPr>
            <a:spLocks noGrp="1"/>
          </p:cNvSpPr>
          <p:nvPr>
            <p:ph sz="quarter" idx="11"/>
          </p:nvPr>
        </p:nvSpPr>
        <p:spPr>
          <a:xfrm>
            <a:off x="5334530" y="3260663"/>
            <a:ext cx="13714940" cy="4522264"/>
          </a:xfrm>
        </p:spPr>
        <p:txBody>
          <a:bodyPr>
            <a:noAutofit/>
          </a:bodyPr>
          <a:lstStyle/>
          <a:p>
            <a:pPr algn="just"/>
            <a:r>
              <a:rPr lang="en-US" sz="3200" dirty="0"/>
              <a:t>Managing groups in Linux is an important aspect of user and permission management. Groups allow you to organize users with similar access requirements and simplify the process of granting permissions and managing file access. </a:t>
            </a:r>
          </a:p>
          <a:p>
            <a:pPr marL="0" indent="0" algn="just">
              <a:buNone/>
            </a:pPr>
            <a:endParaRPr lang="en-US" sz="3200" dirty="0"/>
          </a:p>
          <a:p>
            <a:pPr algn="just"/>
            <a:r>
              <a:rPr lang="en-US" sz="3200" dirty="0"/>
              <a:t>It's more efficient to group user accounts with similar access requirements than to manage permissions on a user-by-user basis. Therefore, sysadmins need to be comfortable with the process of creating, modifying, and deleting groups.</a:t>
            </a:r>
          </a:p>
        </p:txBody>
      </p:sp>
    </p:spTree>
    <p:extLst>
      <p:ext uri="{BB962C8B-B14F-4D97-AF65-F5344CB8AC3E}">
        <p14:creationId xmlns:p14="http://schemas.microsoft.com/office/powerpoint/2010/main" val="426144612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E8F7-CEA2-E962-6821-865B744FE032}"/>
              </a:ext>
            </a:extLst>
          </p:cNvPr>
          <p:cNvSpPr>
            <a:spLocks noGrp="1"/>
          </p:cNvSpPr>
          <p:nvPr>
            <p:ph type="title"/>
          </p:nvPr>
        </p:nvSpPr>
        <p:spPr/>
        <p:txBody>
          <a:bodyPr>
            <a:normAutofit fontScale="90000"/>
          </a:bodyPr>
          <a:lstStyle/>
          <a:p>
            <a:r>
              <a:rPr lang="en-US" dirty="0"/>
              <a:t>Managing Groups</a:t>
            </a:r>
          </a:p>
        </p:txBody>
      </p:sp>
      <p:sp>
        <p:nvSpPr>
          <p:cNvPr id="4" name="Text Placeholder 3">
            <a:extLst>
              <a:ext uri="{FF2B5EF4-FFF2-40B4-BE49-F238E27FC236}">
                <a16:creationId xmlns:a16="http://schemas.microsoft.com/office/drawing/2014/main" id="{914D7F18-4F3D-DFD2-D189-B53EE7A71207}"/>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C7A12F46-35F6-E606-BD8D-2B93FEDD47D1}"/>
              </a:ext>
            </a:extLst>
          </p:cNvPr>
          <p:cNvSpPr>
            <a:spLocks noGrp="1"/>
          </p:cNvSpPr>
          <p:nvPr>
            <p:ph sz="quarter" idx="11"/>
          </p:nvPr>
        </p:nvSpPr>
        <p:spPr>
          <a:xfrm>
            <a:off x="5334530" y="3260663"/>
            <a:ext cx="13714940" cy="4522264"/>
          </a:xfrm>
        </p:spPr>
        <p:txBody>
          <a:bodyPr>
            <a:noAutofit/>
          </a:bodyPr>
          <a:lstStyle/>
          <a:p>
            <a:pPr marL="914400" indent="-914400" algn="just">
              <a:buFont typeface="+mj-lt"/>
              <a:buAutoNum type="arabicPeriod"/>
            </a:pPr>
            <a:r>
              <a:rPr lang="en-US" sz="3200" dirty="0"/>
              <a:t> Understand the /</a:t>
            </a:r>
            <a:r>
              <a:rPr lang="en-US" sz="3200" dirty="0" err="1"/>
              <a:t>etc</a:t>
            </a:r>
            <a:r>
              <a:rPr lang="en-US" sz="3200" dirty="0"/>
              <a:t>/group file</a:t>
            </a:r>
          </a:p>
          <a:p>
            <a:pPr marL="0" indent="0" algn="just">
              <a:buNone/>
            </a:pPr>
            <a:r>
              <a:rPr lang="en-US" sz="3200" b="0" i="0" dirty="0">
                <a:effectLst/>
                <a:latin typeface="Red Hat Text"/>
                <a:sym typeface="Wingdings" pitchFamily="2" charset="2"/>
              </a:rPr>
              <a:t> </a:t>
            </a:r>
            <a:r>
              <a:rPr lang="en-ID" sz="3200" b="0" i="0" dirty="0">
                <a:effectLst/>
                <a:latin typeface="Red Hat Text"/>
              </a:rPr>
              <a:t>Similar to the /etc/passwd file above, the /etc/group file contains group account information. This information can be essential for troubleshooting, security audits, and ensuring users can access the resources they need.</a:t>
            </a:r>
            <a:br>
              <a:rPr lang="en-ID" sz="3200" dirty="0"/>
            </a:br>
            <a:endParaRPr lang="en-US" sz="3200" dirty="0"/>
          </a:p>
          <a:p>
            <a:pPr marL="914400" indent="-914400" algn="just">
              <a:buFont typeface="+mj-lt"/>
              <a:buAutoNum type="arabicPeriod" startAt="2"/>
            </a:pPr>
            <a:r>
              <a:rPr lang="en-US" sz="3200" dirty="0"/>
              <a:t>Create, modify, and delete groups</a:t>
            </a:r>
          </a:p>
          <a:p>
            <a:pPr marL="0" indent="0" algn="just">
              <a:buNone/>
            </a:pPr>
            <a:r>
              <a:rPr lang="en-US" sz="3200" dirty="0">
                <a:sym typeface="Wingdings" pitchFamily="2" charset="2"/>
              </a:rPr>
              <a:t> Like the user account commands described above, the group management commands are very intuitive and provide a lot of flexibility. There is an easy-to-remember command for each function you might need to carry out for a group:</a:t>
            </a:r>
          </a:p>
          <a:p>
            <a:pPr algn="just"/>
            <a:r>
              <a:rPr lang="en-US" sz="3200" dirty="0" err="1">
                <a:sym typeface="Wingdings" pitchFamily="2" charset="2"/>
              </a:rPr>
              <a:t>groupadd</a:t>
            </a:r>
            <a:endParaRPr lang="en-US" sz="3200" dirty="0">
              <a:sym typeface="Wingdings" pitchFamily="2" charset="2"/>
            </a:endParaRPr>
          </a:p>
          <a:p>
            <a:pPr algn="just"/>
            <a:r>
              <a:rPr lang="en-US" sz="3200" dirty="0" err="1">
                <a:sym typeface="Wingdings" pitchFamily="2" charset="2"/>
              </a:rPr>
              <a:t>groupmod</a:t>
            </a:r>
            <a:endParaRPr lang="en-US" sz="3200" dirty="0">
              <a:sym typeface="Wingdings" pitchFamily="2" charset="2"/>
            </a:endParaRPr>
          </a:p>
          <a:p>
            <a:pPr algn="just"/>
            <a:r>
              <a:rPr lang="en-US" sz="3200" dirty="0" err="1">
                <a:sym typeface="Wingdings" pitchFamily="2" charset="2"/>
              </a:rPr>
              <a:t>Groupdel</a:t>
            </a:r>
            <a:endParaRPr lang="en-US" sz="3200" dirty="0">
              <a:sym typeface="Wingdings" pitchFamily="2" charset="2"/>
            </a:endParaRPr>
          </a:p>
        </p:txBody>
      </p:sp>
    </p:spTree>
    <p:extLst>
      <p:ext uri="{BB962C8B-B14F-4D97-AF65-F5344CB8AC3E}">
        <p14:creationId xmlns:p14="http://schemas.microsoft.com/office/powerpoint/2010/main" val="38260033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E8F7-CEA2-E962-6821-865B744FE032}"/>
              </a:ext>
            </a:extLst>
          </p:cNvPr>
          <p:cNvSpPr>
            <a:spLocks noGrp="1"/>
          </p:cNvSpPr>
          <p:nvPr>
            <p:ph type="title"/>
          </p:nvPr>
        </p:nvSpPr>
        <p:spPr/>
        <p:txBody>
          <a:bodyPr>
            <a:normAutofit fontScale="90000"/>
          </a:bodyPr>
          <a:lstStyle/>
          <a:p>
            <a:r>
              <a:rPr lang="en-US" dirty="0"/>
              <a:t>Managing Groups</a:t>
            </a:r>
          </a:p>
        </p:txBody>
      </p:sp>
      <p:sp>
        <p:nvSpPr>
          <p:cNvPr id="4" name="Text Placeholder 3">
            <a:extLst>
              <a:ext uri="{FF2B5EF4-FFF2-40B4-BE49-F238E27FC236}">
                <a16:creationId xmlns:a16="http://schemas.microsoft.com/office/drawing/2014/main" id="{B17698D1-9664-64D0-9740-0585A7DE64B5}"/>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C7A12F46-35F6-E606-BD8D-2B93FEDD47D1}"/>
              </a:ext>
            </a:extLst>
          </p:cNvPr>
          <p:cNvSpPr>
            <a:spLocks noGrp="1"/>
          </p:cNvSpPr>
          <p:nvPr>
            <p:ph sz="quarter" idx="11"/>
          </p:nvPr>
        </p:nvSpPr>
        <p:spPr>
          <a:xfrm>
            <a:off x="5334530" y="3223274"/>
            <a:ext cx="13714940" cy="4522264"/>
          </a:xfrm>
        </p:spPr>
        <p:txBody>
          <a:bodyPr>
            <a:noAutofit/>
          </a:bodyPr>
          <a:lstStyle/>
          <a:p>
            <a:pPr marL="914400" indent="-914400" algn="just">
              <a:buFont typeface="+mj-lt"/>
              <a:buAutoNum type="arabicPeriod" startAt="3"/>
            </a:pPr>
            <a:r>
              <a:rPr lang="en-US" sz="3200" dirty="0"/>
              <a:t>Manage group membership</a:t>
            </a:r>
          </a:p>
          <a:p>
            <a:pPr algn="just">
              <a:buFont typeface="Wingdings" pitchFamily="2" charset="2"/>
              <a:buChar char="à"/>
            </a:pPr>
            <a:r>
              <a:rPr lang="en-US" sz="3200" dirty="0">
                <a:sym typeface="Wingdings" pitchFamily="2" charset="2"/>
              </a:rPr>
              <a:t>Adding users to a group simplifies permissions management. Many people find the process a little unintuitive: Adding a user to a group modifies the user, not the group. Therefore, the necessary command is the </a:t>
            </a:r>
            <a:r>
              <a:rPr lang="en-US" sz="3200" dirty="0" err="1">
                <a:sym typeface="Wingdings" pitchFamily="2" charset="2"/>
              </a:rPr>
              <a:t>usermod</a:t>
            </a:r>
            <a:r>
              <a:rPr lang="en-US" sz="3200" dirty="0">
                <a:sym typeface="Wingdings" pitchFamily="2" charset="2"/>
              </a:rPr>
              <a:t> command.</a:t>
            </a:r>
          </a:p>
          <a:p>
            <a:pPr algn="just">
              <a:buFont typeface="Wingdings" pitchFamily="2" charset="2"/>
              <a:buChar char="à"/>
            </a:pPr>
            <a:endParaRPr lang="en-US" sz="3200" dirty="0">
              <a:sym typeface="Wingdings" pitchFamily="2" charset="2"/>
            </a:endParaRPr>
          </a:p>
          <a:p>
            <a:pPr marL="0" indent="0" algn="just">
              <a:buNone/>
            </a:pPr>
            <a:r>
              <a:rPr lang="en-ID" sz="3200" b="0" i="0" dirty="0">
                <a:effectLst/>
                <a:latin typeface="Red Hat Text"/>
                <a:sym typeface="Wingdings" pitchFamily="2" charset="2"/>
              </a:rPr>
              <a:t> </a:t>
            </a:r>
            <a:r>
              <a:rPr lang="en-ID" sz="3200" b="0" i="0" dirty="0">
                <a:effectLst/>
                <a:latin typeface="Red Hat Text"/>
              </a:rPr>
              <a:t>Here are some commands to display group information:</a:t>
            </a:r>
          </a:p>
          <a:p>
            <a:pPr algn="just">
              <a:buFont typeface="Arial" panose="020B0604020202020204" pitchFamily="34" charset="0"/>
              <a:buChar char="•"/>
            </a:pPr>
            <a:r>
              <a:rPr lang="en-ID" sz="3200" b="0" i="0" dirty="0" err="1">
                <a:effectLst/>
                <a:latin typeface="Red Hat Text"/>
              </a:rPr>
              <a:t>usermod</a:t>
            </a:r>
            <a:r>
              <a:rPr lang="en-ID" sz="3200" b="0" i="0" dirty="0">
                <a:effectLst/>
                <a:latin typeface="Red Hat Text"/>
              </a:rPr>
              <a:t>: Update group membership</a:t>
            </a:r>
          </a:p>
          <a:p>
            <a:pPr algn="just">
              <a:buFont typeface="Arial" panose="020B0604020202020204" pitchFamily="34" charset="0"/>
              <a:buChar char="•"/>
            </a:pPr>
            <a:r>
              <a:rPr lang="en-ID" sz="3200" b="0" i="0" dirty="0">
                <a:effectLst/>
                <a:latin typeface="Red Hat Text"/>
              </a:rPr>
              <a:t>id: Display a list of groups the user is a member of</a:t>
            </a:r>
          </a:p>
          <a:p>
            <a:pPr algn="just">
              <a:buFont typeface="Arial" panose="020B0604020202020204" pitchFamily="34" charset="0"/>
              <a:buChar char="•"/>
            </a:pPr>
            <a:r>
              <a:rPr lang="en-ID" sz="3200" b="0" i="0" dirty="0">
                <a:effectLst/>
                <a:latin typeface="Red Hat Text"/>
              </a:rPr>
              <a:t>cat /etc/group: Show a list of existing groups, with membership displayed in the last field</a:t>
            </a:r>
          </a:p>
          <a:p>
            <a:pPr marL="0" indent="0" algn="just">
              <a:buNone/>
            </a:pPr>
            <a:endParaRPr lang="en-US" sz="3200" dirty="0"/>
          </a:p>
        </p:txBody>
      </p:sp>
    </p:spTree>
    <p:extLst>
      <p:ext uri="{BB962C8B-B14F-4D97-AF65-F5344CB8AC3E}">
        <p14:creationId xmlns:p14="http://schemas.microsoft.com/office/powerpoint/2010/main" val="13215852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71ABD-A524-AE4C-AE41-CD92439812A7}"/>
              </a:ext>
            </a:extLst>
          </p:cNvPr>
          <p:cNvSpPr>
            <a:spLocks noGrp="1"/>
          </p:cNvSpPr>
          <p:nvPr>
            <p:ph type="title"/>
          </p:nvPr>
        </p:nvSpPr>
        <p:spPr/>
        <p:txBody>
          <a:bodyPr/>
          <a:lstStyle/>
          <a:p>
            <a:r>
              <a:rPr lang="en-US" dirty="0"/>
              <a:t>Restrict SSH Access</a:t>
            </a:r>
          </a:p>
        </p:txBody>
      </p:sp>
      <p:sp>
        <p:nvSpPr>
          <p:cNvPr id="3" name="Slide Number Placeholder 2">
            <a:extLst>
              <a:ext uri="{FF2B5EF4-FFF2-40B4-BE49-F238E27FC236}">
                <a16:creationId xmlns:a16="http://schemas.microsoft.com/office/drawing/2014/main" id="{608F4E09-6003-874B-ABBC-31157F74D8BA}"/>
              </a:ext>
            </a:extLst>
          </p:cNvPr>
          <p:cNvSpPr>
            <a:spLocks noGrp="1"/>
          </p:cNvSpPr>
          <p:nvPr>
            <p:ph type="sldNum" sz="quarter" idx="4294967295"/>
          </p:nvPr>
        </p:nvSpPr>
        <p:spPr>
          <a:xfrm>
            <a:off x="0" y="13076238"/>
            <a:ext cx="371475" cy="379412"/>
          </a:xfrm>
        </p:spPr>
        <p:txBody>
          <a:bodyPr/>
          <a:lstStyle/>
          <a:p>
            <a:fld id="{F173735F-2667-4028-B606-D96AABD86FDB}" type="slidenum">
              <a:rPr lang="id-ID" smtClean="0"/>
              <a:pPr/>
              <a:t>15</a:t>
            </a:fld>
            <a:endParaRPr lang="id-ID"/>
          </a:p>
        </p:txBody>
      </p:sp>
    </p:spTree>
    <p:extLst>
      <p:ext uri="{BB962C8B-B14F-4D97-AF65-F5344CB8AC3E}">
        <p14:creationId xmlns:p14="http://schemas.microsoft.com/office/powerpoint/2010/main" val="383020194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5FAD-B828-7338-5A4A-7BB0C0DA64A8}"/>
              </a:ext>
            </a:extLst>
          </p:cNvPr>
          <p:cNvSpPr>
            <a:spLocks noGrp="1"/>
          </p:cNvSpPr>
          <p:nvPr>
            <p:ph type="title"/>
          </p:nvPr>
        </p:nvSpPr>
        <p:spPr/>
        <p:txBody>
          <a:bodyPr>
            <a:normAutofit fontScale="90000"/>
          </a:bodyPr>
          <a:lstStyle/>
          <a:p>
            <a:r>
              <a:rPr lang="en-US" dirty="0"/>
              <a:t>SSH (Secure Shell)</a:t>
            </a:r>
          </a:p>
        </p:txBody>
      </p:sp>
      <p:sp>
        <p:nvSpPr>
          <p:cNvPr id="4" name="Text Placeholder 3">
            <a:extLst>
              <a:ext uri="{FF2B5EF4-FFF2-40B4-BE49-F238E27FC236}">
                <a16:creationId xmlns:a16="http://schemas.microsoft.com/office/drawing/2014/main" id="{D2B75B38-4E5B-73E1-2B81-3E5A94B1A3F0}"/>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C9AC6EB2-432F-C681-D281-A194BF0ECAD4}"/>
              </a:ext>
            </a:extLst>
          </p:cNvPr>
          <p:cNvSpPr>
            <a:spLocks noGrp="1"/>
          </p:cNvSpPr>
          <p:nvPr>
            <p:ph sz="quarter" idx="11"/>
          </p:nvPr>
        </p:nvSpPr>
        <p:spPr>
          <a:xfrm>
            <a:off x="5334530" y="3329072"/>
            <a:ext cx="13714940" cy="4522264"/>
          </a:xfrm>
        </p:spPr>
        <p:txBody>
          <a:bodyPr>
            <a:normAutofit/>
          </a:bodyPr>
          <a:lstStyle/>
          <a:p>
            <a:pPr marL="0" indent="0" algn="just">
              <a:buNone/>
            </a:pPr>
            <a:r>
              <a:rPr lang="en-US" sz="3200" dirty="0"/>
              <a:t>SSH (Secure Shell) is a network protocol used for secure remote access and communication between devices over an unsecured network. It provides a secure channel for executing commands, transferring files, and managing remote systems. </a:t>
            </a:r>
          </a:p>
        </p:txBody>
      </p:sp>
      <p:pic>
        <p:nvPicPr>
          <p:cNvPr id="1026" name="Picture 2" descr="Cara Kerja SSH">
            <a:extLst>
              <a:ext uri="{FF2B5EF4-FFF2-40B4-BE49-F238E27FC236}">
                <a16:creationId xmlns:a16="http://schemas.microsoft.com/office/drawing/2014/main" id="{E3AAB6FD-CBB7-F667-D6E7-4A8B3D7DD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5716202"/>
            <a:ext cx="9906000" cy="616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529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E5E5-8225-EB93-26DA-89E29D0E2257}"/>
              </a:ext>
            </a:extLst>
          </p:cNvPr>
          <p:cNvSpPr>
            <a:spLocks noGrp="1"/>
          </p:cNvSpPr>
          <p:nvPr>
            <p:ph type="title"/>
          </p:nvPr>
        </p:nvSpPr>
        <p:spPr/>
        <p:txBody>
          <a:bodyPr>
            <a:normAutofit fontScale="90000"/>
          </a:bodyPr>
          <a:lstStyle/>
          <a:p>
            <a:r>
              <a:rPr lang="en-US" dirty="0"/>
              <a:t>Restrict SSH access in Linux</a:t>
            </a:r>
          </a:p>
        </p:txBody>
      </p:sp>
      <p:sp>
        <p:nvSpPr>
          <p:cNvPr id="4" name="Text Placeholder 3">
            <a:extLst>
              <a:ext uri="{FF2B5EF4-FFF2-40B4-BE49-F238E27FC236}">
                <a16:creationId xmlns:a16="http://schemas.microsoft.com/office/drawing/2014/main" id="{1D024245-092C-EB50-3402-5A9BA20156DA}"/>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9E3BA3AF-6D5E-CFFF-6ADA-40DB8DEA6921}"/>
              </a:ext>
            </a:extLst>
          </p:cNvPr>
          <p:cNvSpPr>
            <a:spLocks noGrp="1"/>
          </p:cNvSpPr>
          <p:nvPr>
            <p:ph sz="quarter" idx="11"/>
          </p:nvPr>
        </p:nvSpPr>
        <p:spPr>
          <a:xfrm>
            <a:off x="5334530" y="3260663"/>
            <a:ext cx="13714940" cy="4522264"/>
          </a:xfrm>
        </p:spPr>
        <p:txBody>
          <a:bodyPr>
            <a:noAutofit/>
          </a:bodyPr>
          <a:lstStyle/>
          <a:p>
            <a:pPr algn="just">
              <a:buFont typeface="+mj-lt"/>
              <a:buAutoNum type="arabicPeriod"/>
            </a:pPr>
            <a:r>
              <a:rPr lang="en-ID" sz="3200" b="1" i="0" dirty="0">
                <a:effectLst/>
                <a:latin typeface="Open Sans" panose="020B0606030504020204" pitchFamily="34" charset="0"/>
                <a:ea typeface="Open Sans" panose="020B0606030504020204" pitchFamily="34" charset="0"/>
                <a:cs typeface="Open Sans" panose="020B0606030504020204" pitchFamily="34" charset="0"/>
              </a:rPr>
              <a:t>Encryption</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SSH encrypts all communication between the client and the server, including login credentials, commands, and data transfers. This ensures that the information exchanged is protected from unauthorized access.</a:t>
            </a:r>
          </a:p>
          <a:p>
            <a:pPr algn="just">
              <a:buFont typeface="+mj-lt"/>
              <a:buAutoNum type="arabicPeriod"/>
            </a:pPr>
            <a:endParaRPr lang="en-ID" sz="3200" b="0" i="0" dirty="0">
              <a:effectLst/>
              <a:latin typeface="Open Sans" panose="020B0606030504020204" pitchFamily="34" charset="0"/>
              <a:ea typeface="Open Sans" panose="020B0606030504020204" pitchFamily="34" charset="0"/>
              <a:cs typeface="Open Sans" panose="020B0606030504020204" pitchFamily="34" charset="0"/>
            </a:endParaRPr>
          </a:p>
          <a:p>
            <a:pPr algn="just">
              <a:buFont typeface="+mj-lt"/>
              <a:buAutoNum type="arabicPeriod"/>
            </a:pPr>
            <a:r>
              <a:rPr lang="en-ID" sz="3200" b="1" i="0" dirty="0">
                <a:effectLst/>
                <a:latin typeface="Open Sans" panose="020B0606030504020204" pitchFamily="34" charset="0"/>
                <a:ea typeface="Open Sans" panose="020B0606030504020204" pitchFamily="34" charset="0"/>
                <a:cs typeface="Open Sans" panose="020B0606030504020204" pitchFamily="34" charset="0"/>
              </a:rPr>
              <a:t>Authentication</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SSH uses various methods for user authentication, including passwords, public key cryptography, and certificate-based authentication. Public key authentication is widely used and involves generating a key pair (public key and private key), where the public key is stored on the server and the private key is securely kept by the user.</a:t>
            </a:r>
          </a:p>
          <a:p>
            <a:pPr marL="0" indent="0" algn="just">
              <a:buNone/>
            </a:pPr>
            <a:endParaRPr lang="en-US" sz="3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485878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E5E5-8225-EB93-26DA-89E29D0E2257}"/>
              </a:ext>
            </a:extLst>
          </p:cNvPr>
          <p:cNvSpPr>
            <a:spLocks noGrp="1"/>
          </p:cNvSpPr>
          <p:nvPr>
            <p:ph type="title"/>
          </p:nvPr>
        </p:nvSpPr>
        <p:spPr/>
        <p:txBody>
          <a:bodyPr>
            <a:normAutofit fontScale="90000"/>
          </a:bodyPr>
          <a:lstStyle/>
          <a:p>
            <a:r>
              <a:rPr lang="en-US" dirty="0"/>
              <a:t>Restrict SSH access in Linux</a:t>
            </a:r>
          </a:p>
        </p:txBody>
      </p:sp>
      <p:sp>
        <p:nvSpPr>
          <p:cNvPr id="4" name="Text Placeholder 3">
            <a:extLst>
              <a:ext uri="{FF2B5EF4-FFF2-40B4-BE49-F238E27FC236}">
                <a16:creationId xmlns:a16="http://schemas.microsoft.com/office/drawing/2014/main" id="{D88A4FCC-95D0-6284-8441-309C57B5C6B0}"/>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9E3BA3AF-6D5E-CFFF-6ADA-40DB8DEA6921}"/>
              </a:ext>
            </a:extLst>
          </p:cNvPr>
          <p:cNvSpPr>
            <a:spLocks noGrp="1"/>
          </p:cNvSpPr>
          <p:nvPr>
            <p:ph sz="quarter" idx="11"/>
          </p:nvPr>
        </p:nvSpPr>
        <p:spPr>
          <a:xfrm>
            <a:off x="5334530" y="3260663"/>
            <a:ext cx="13714940" cy="4522264"/>
          </a:xfrm>
        </p:spPr>
        <p:txBody>
          <a:bodyPr>
            <a:noAutofit/>
          </a:bodyPr>
          <a:lstStyle/>
          <a:p>
            <a:pPr marL="914400" indent="-914400" algn="just">
              <a:buFont typeface="+mj-lt"/>
              <a:buAutoNum type="arabicPeriod" startAt="3"/>
            </a:pPr>
            <a:r>
              <a:rPr lang="en-ID" sz="3200" b="1" i="0" dirty="0">
                <a:effectLst/>
                <a:latin typeface="Open Sans" panose="020B0606030504020204" pitchFamily="34" charset="0"/>
                <a:ea typeface="Open Sans" panose="020B0606030504020204" pitchFamily="34" charset="0"/>
                <a:cs typeface="Open Sans" panose="020B0606030504020204" pitchFamily="34" charset="0"/>
              </a:rPr>
              <a:t>Secure Remote Shell</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SSH provides a secure remote shell environment, allowing users to log in and access a remote system's command-line interface. This enables remote administration and execution of commands on remote systems.</a:t>
            </a:r>
          </a:p>
          <a:p>
            <a:pPr marL="914400" indent="-914400" algn="just">
              <a:buFont typeface="+mj-lt"/>
              <a:buAutoNum type="arabicPeriod" startAt="3"/>
            </a:pPr>
            <a:endParaRPr lang="en-ID" sz="3200" b="0" i="0" dirty="0">
              <a:effectLst/>
              <a:latin typeface="Open Sans" panose="020B0606030504020204" pitchFamily="34" charset="0"/>
              <a:ea typeface="Open Sans" panose="020B0606030504020204" pitchFamily="34" charset="0"/>
              <a:cs typeface="Open Sans" panose="020B0606030504020204" pitchFamily="34" charset="0"/>
            </a:endParaRPr>
          </a:p>
          <a:p>
            <a:pPr marL="914400" indent="-914400" algn="just">
              <a:buFont typeface="+mj-lt"/>
              <a:buAutoNum type="arabicPeriod" startAt="3"/>
            </a:pPr>
            <a:r>
              <a:rPr lang="en-ID" sz="3200" b="1" i="0" dirty="0">
                <a:effectLst/>
                <a:latin typeface="Open Sans" panose="020B0606030504020204" pitchFamily="34" charset="0"/>
                <a:ea typeface="Open Sans" panose="020B0606030504020204" pitchFamily="34" charset="0"/>
                <a:cs typeface="Open Sans" panose="020B0606030504020204" pitchFamily="34" charset="0"/>
              </a:rPr>
              <a:t>Port Forwarding</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SSH supports port forwarding, which allows secure </a:t>
            </a:r>
            <a:r>
              <a:rPr lang="en-ID" sz="3200" b="0" i="0" dirty="0" err="1">
                <a:effectLst/>
                <a:latin typeface="Open Sans" panose="020B0606030504020204" pitchFamily="34" charset="0"/>
                <a:ea typeface="Open Sans" panose="020B0606030504020204" pitchFamily="34" charset="0"/>
                <a:cs typeface="Open Sans" panose="020B0606030504020204" pitchFamily="34" charset="0"/>
              </a:rPr>
              <a:t>tunneling</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of network connections between the client and the server. It enables accessing services or resources on a remote network as if they were local.</a:t>
            </a:r>
          </a:p>
        </p:txBody>
      </p:sp>
    </p:spTree>
    <p:extLst>
      <p:ext uri="{BB962C8B-B14F-4D97-AF65-F5344CB8AC3E}">
        <p14:creationId xmlns:p14="http://schemas.microsoft.com/office/powerpoint/2010/main" val="26426533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E5E5-8225-EB93-26DA-89E29D0E2257}"/>
              </a:ext>
            </a:extLst>
          </p:cNvPr>
          <p:cNvSpPr>
            <a:spLocks noGrp="1"/>
          </p:cNvSpPr>
          <p:nvPr>
            <p:ph type="title"/>
          </p:nvPr>
        </p:nvSpPr>
        <p:spPr/>
        <p:txBody>
          <a:bodyPr>
            <a:normAutofit fontScale="90000"/>
          </a:bodyPr>
          <a:lstStyle/>
          <a:p>
            <a:r>
              <a:rPr lang="en-US" dirty="0"/>
              <a:t>Restrict SSH access in Linux</a:t>
            </a:r>
          </a:p>
        </p:txBody>
      </p:sp>
      <p:sp>
        <p:nvSpPr>
          <p:cNvPr id="4" name="Text Placeholder 3">
            <a:extLst>
              <a:ext uri="{FF2B5EF4-FFF2-40B4-BE49-F238E27FC236}">
                <a16:creationId xmlns:a16="http://schemas.microsoft.com/office/drawing/2014/main" id="{F4143CF5-56F8-26F0-44D2-17EBE51FA296}"/>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9E3BA3AF-6D5E-CFFF-6ADA-40DB8DEA6921}"/>
              </a:ext>
            </a:extLst>
          </p:cNvPr>
          <p:cNvSpPr>
            <a:spLocks noGrp="1"/>
          </p:cNvSpPr>
          <p:nvPr>
            <p:ph sz="quarter" idx="11"/>
          </p:nvPr>
        </p:nvSpPr>
        <p:spPr>
          <a:xfrm>
            <a:off x="5078782" y="3260663"/>
            <a:ext cx="13714940" cy="4522264"/>
          </a:xfrm>
        </p:spPr>
        <p:txBody>
          <a:bodyPr>
            <a:noAutofit/>
          </a:bodyPr>
          <a:lstStyle/>
          <a:p>
            <a:pPr marL="914400" indent="-914400" algn="just">
              <a:buFont typeface="+mj-lt"/>
              <a:buAutoNum type="arabicPeriod" startAt="5"/>
            </a:pPr>
            <a:r>
              <a:rPr lang="en-ID" sz="3200" b="1" i="0" dirty="0">
                <a:effectLst/>
                <a:latin typeface="Open Sans" panose="020B0606030504020204" pitchFamily="34" charset="0"/>
                <a:ea typeface="Open Sans" panose="020B0606030504020204" pitchFamily="34" charset="0"/>
                <a:cs typeface="Open Sans" panose="020B0606030504020204" pitchFamily="34" charset="0"/>
              </a:rPr>
              <a:t>File Transfer</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SSH includes utilities like SCP (Secure Copy) and SFTP (Secure File Transfer Protocol) for secure file transfers between systems. These utilities provide encryption and data integrity during file transfers.</a:t>
            </a:r>
          </a:p>
          <a:p>
            <a:pPr marL="914400" indent="-914400" algn="just">
              <a:buFont typeface="+mj-lt"/>
              <a:buAutoNum type="arabicPeriod" startAt="5"/>
            </a:pPr>
            <a:endParaRPr lang="en-ID" sz="3200" b="0" i="0" dirty="0">
              <a:effectLst/>
              <a:latin typeface="Open Sans" panose="020B0606030504020204" pitchFamily="34" charset="0"/>
              <a:ea typeface="Open Sans" panose="020B0606030504020204" pitchFamily="34" charset="0"/>
              <a:cs typeface="Open Sans" panose="020B0606030504020204" pitchFamily="34" charset="0"/>
            </a:endParaRPr>
          </a:p>
          <a:p>
            <a:pPr marL="914400" indent="-914400" algn="just">
              <a:buFont typeface="+mj-lt"/>
              <a:buAutoNum type="arabicPeriod" startAt="5"/>
            </a:pPr>
            <a:r>
              <a:rPr lang="en-ID" sz="3200" b="1" i="0" dirty="0">
                <a:effectLst/>
                <a:latin typeface="Open Sans" panose="020B0606030504020204" pitchFamily="34" charset="0"/>
                <a:ea typeface="Open Sans" panose="020B0606030504020204" pitchFamily="34" charset="0"/>
                <a:cs typeface="Open Sans" panose="020B0606030504020204" pitchFamily="34" charset="0"/>
              </a:rPr>
              <a:t>X11 Forwarding</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SSH supports X11 forwarding, allowing graphical applications to be run on a remote server and displayed on the client's system. This enables running graphical programs remotely without the need for a full remote desktop environment.</a:t>
            </a:r>
          </a:p>
        </p:txBody>
      </p:sp>
    </p:spTree>
    <p:extLst>
      <p:ext uri="{BB962C8B-B14F-4D97-AF65-F5344CB8AC3E}">
        <p14:creationId xmlns:p14="http://schemas.microsoft.com/office/powerpoint/2010/main" val="364660993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3F1C-0D61-4D2A-AE66-A44AB8F933D7}"/>
              </a:ext>
            </a:extLst>
          </p:cNvPr>
          <p:cNvSpPr>
            <a:spLocks noGrp="1"/>
          </p:cNvSpPr>
          <p:nvPr>
            <p:ph type="title"/>
          </p:nvPr>
        </p:nvSpPr>
        <p:spPr/>
        <p:txBody>
          <a:bodyPr>
            <a:normAutofit fontScale="90000"/>
          </a:bodyPr>
          <a:lstStyle/>
          <a:p>
            <a:r>
              <a:rPr lang="en-ID" dirty="0"/>
              <a:t>Learning Objectives</a:t>
            </a:r>
          </a:p>
        </p:txBody>
      </p:sp>
      <p:sp>
        <p:nvSpPr>
          <p:cNvPr id="4" name="Text Placeholder 3">
            <a:extLst>
              <a:ext uri="{FF2B5EF4-FFF2-40B4-BE49-F238E27FC236}">
                <a16:creationId xmlns:a16="http://schemas.microsoft.com/office/drawing/2014/main" id="{D20AF063-0580-D12B-2B50-CEFCFE0F2485}"/>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32603A01-370D-40D0-943E-E2F4C055BA40}"/>
              </a:ext>
            </a:extLst>
          </p:cNvPr>
          <p:cNvSpPr>
            <a:spLocks noGrp="1"/>
          </p:cNvSpPr>
          <p:nvPr>
            <p:ph sz="quarter" idx="11"/>
          </p:nvPr>
        </p:nvSpPr>
        <p:spPr>
          <a:xfrm>
            <a:off x="2167377" y="3260663"/>
            <a:ext cx="13714940" cy="4522264"/>
          </a:xfrm>
        </p:spPr>
        <p:txBody>
          <a:bodyPr>
            <a:noAutofit/>
          </a:bodyPr>
          <a:lstStyle/>
          <a:p>
            <a:pPr marL="0" indent="0">
              <a:buNone/>
            </a:pPr>
            <a:r>
              <a:rPr lang="en-US" sz="3200" dirty="0"/>
              <a:t>At the end of this session, the student will be expected to :</a:t>
            </a:r>
          </a:p>
          <a:p>
            <a:pPr marL="0" indent="0">
              <a:buNone/>
            </a:pPr>
            <a:endParaRPr lang="en-ID" sz="3200" dirty="0"/>
          </a:p>
          <a:p>
            <a:r>
              <a:rPr lang="en-ID" sz="3200" dirty="0"/>
              <a:t>Able to explain about Linux Security</a:t>
            </a:r>
          </a:p>
          <a:p>
            <a:endParaRPr lang="en-ID" sz="3200" dirty="0"/>
          </a:p>
          <a:p>
            <a:r>
              <a:rPr lang="en-ID" sz="3200" dirty="0"/>
              <a:t>Able to manage User Security in Linux</a:t>
            </a:r>
          </a:p>
          <a:p>
            <a:endParaRPr lang="en-ID" sz="3200" dirty="0"/>
          </a:p>
          <a:p>
            <a:r>
              <a:rPr lang="en-ID" sz="3200" dirty="0"/>
              <a:t>Understand the implementation of SSH Access</a:t>
            </a:r>
          </a:p>
        </p:txBody>
      </p:sp>
    </p:spTree>
    <p:extLst>
      <p:ext uri="{BB962C8B-B14F-4D97-AF65-F5344CB8AC3E}">
        <p14:creationId xmlns:p14="http://schemas.microsoft.com/office/powerpoint/2010/main" val="109501583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E5E5-8225-EB93-26DA-89E29D0E2257}"/>
              </a:ext>
            </a:extLst>
          </p:cNvPr>
          <p:cNvSpPr>
            <a:spLocks noGrp="1"/>
          </p:cNvSpPr>
          <p:nvPr>
            <p:ph type="title"/>
          </p:nvPr>
        </p:nvSpPr>
        <p:spPr/>
        <p:txBody>
          <a:bodyPr>
            <a:normAutofit fontScale="90000"/>
          </a:bodyPr>
          <a:lstStyle/>
          <a:p>
            <a:r>
              <a:rPr lang="en-US" dirty="0"/>
              <a:t>Restrict SSH access in Linux</a:t>
            </a:r>
          </a:p>
        </p:txBody>
      </p:sp>
      <p:sp>
        <p:nvSpPr>
          <p:cNvPr id="4" name="Text Placeholder 3">
            <a:extLst>
              <a:ext uri="{FF2B5EF4-FFF2-40B4-BE49-F238E27FC236}">
                <a16:creationId xmlns:a16="http://schemas.microsoft.com/office/drawing/2014/main" id="{51371E24-3727-E3C1-866F-FEE4A2BD1B95}"/>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9E3BA3AF-6D5E-CFFF-6ADA-40DB8DEA6921}"/>
              </a:ext>
            </a:extLst>
          </p:cNvPr>
          <p:cNvSpPr>
            <a:spLocks noGrp="1"/>
          </p:cNvSpPr>
          <p:nvPr>
            <p:ph sz="quarter" idx="11"/>
          </p:nvPr>
        </p:nvSpPr>
        <p:spPr>
          <a:xfrm>
            <a:off x="5334530" y="3260663"/>
            <a:ext cx="13714940" cy="4522264"/>
          </a:xfrm>
        </p:spPr>
        <p:txBody>
          <a:bodyPr>
            <a:noAutofit/>
          </a:bodyPr>
          <a:lstStyle/>
          <a:p>
            <a:pPr marL="914400" indent="-914400" algn="just">
              <a:buFont typeface="+mj-lt"/>
              <a:buAutoNum type="arabicPeriod" startAt="7"/>
            </a:pPr>
            <a:r>
              <a:rPr lang="en-ID" sz="3200" b="1" i="0" dirty="0">
                <a:effectLst/>
                <a:latin typeface="Open Sans" panose="020B0606030504020204" pitchFamily="34" charset="0"/>
                <a:ea typeface="Open Sans" panose="020B0606030504020204" pitchFamily="34" charset="0"/>
                <a:cs typeface="Open Sans" panose="020B0606030504020204" pitchFamily="34" charset="0"/>
              </a:rPr>
              <a:t>Proxying</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SSH can act as a secure proxy, forwarding network connections through an encrypted tunnel to access remote resources securely.</a:t>
            </a:r>
          </a:p>
          <a:p>
            <a:pPr marL="914400" indent="-914400" algn="just">
              <a:buFont typeface="+mj-lt"/>
              <a:buAutoNum type="arabicPeriod" startAt="7"/>
            </a:pPr>
            <a:endParaRPr lang="en-ID" sz="3200" b="0" i="0" dirty="0">
              <a:effectLst/>
              <a:latin typeface="Open Sans" panose="020B0606030504020204" pitchFamily="34" charset="0"/>
              <a:ea typeface="Open Sans" panose="020B0606030504020204" pitchFamily="34" charset="0"/>
              <a:cs typeface="Open Sans" panose="020B0606030504020204" pitchFamily="34" charset="0"/>
            </a:endParaRPr>
          </a:p>
          <a:p>
            <a:pPr marL="914400" indent="-914400" algn="just">
              <a:buFont typeface="+mj-lt"/>
              <a:buAutoNum type="arabicPeriod" startAt="7"/>
            </a:pPr>
            <a:r>
              <a:rPr lang="en-ID" sz="3200" b="1" i="0" dirty="0">
                <a:effectLst/>
                <a:latin typeface="Open Sans" panose="020B0606030504020204" pitchFamily="34" charset="0"/>
                <a:ea typeface="Open Sans" panose="020B0606030504020204" pitchFamily="34" charset="0"/>
                <a:cs typeface="Open Sans" panose="020B0606030504020204" pitchFamily="34" charset="0"/>
              </a:rPr>
              <a:t>Portability</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SSH is widely supported across different operating systems, including Linux, macOS, and Windows. There are various SSH client and server implementations available, such as OpenSSH, PuTTY, and WinSCP.</a:t>
            </a:r>
          </a:p>
        </p:txBody>
      </p:sp>
    </p:spTree>
    <p:extLst>
      <p:ext uri="{BB962C8B-B14F-4D97-AF65-F5344CB8AC3E}">
        <p14:creationId xmlns:p14="http://schemas.microsoft.com/office/powerpoint/2010/main" val="177724284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5B1C-B391-E3AF-800B-E82C88592CF0}"/>
              </a:ext>
            </a:extLst>
          </p:cNvPr>
          <p:cNvSpPr>
            <a:spLocks noGrp="1"/>
          </p:cNvSpPr>
          <p:nvPr>
            <p:ph type="title"/>
          </p:nvPr>
        </p:nvSpPr>
        <p:spPr/>
        <p:txBody>
          <a:bodyPr>
            <a:normAutofit fontScale="90000"/>
          </a:bodyPr>
          <a:lstStyle/>
          <a:p>
            <a:r>
              <a:rPr lang="en-US" dirty="0"/>
              <a:t>SSH Management</a:t>
            </a:r>
          </a:p>
        </p:txBody>
      </p:sp>
      <p:sp>
        <p:nvSpPr>
          <p:cNvPr id="4" name="Text Placeholder 3">
            <a:extLst>
              <a:ext uri="{FF2B5EF4-FFF2-40B4-BE49-F238E27FC236}">
                <a16:creationId xmlns:a16="http://schemas.microsoft.com/office/drawing/2014/main" id="{7CF5AB51-3EDB-A31C-A018-C7BB29389637}"/>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5C88FF50-A3D1-9D2F-3C25-D98CB51B2FDA}"/>
              </a:ext>
            </a:extLst>
          </p:cNvPr>
          <p:cNvSpPr>
            <a:spLocks noGrp="1"/>
          </p:cNvSpPr>
          <p:nvPr>
            <p:ph sz="quarter" idx="11"/>
          </p:nvPr>
        </p:nvSpPr>
        <p:spPr>
          <a:xfrm>
            <a:off x="5334530" y="3260663"/>
            <a:ext cx="13714940" cy="4522264"/>
          </a:xfrm>
        </p:spPr>
        <p:txBody>
          <a:bodyPr>
            <a:noAutofit/>
          </a:bodyPr>
          <a:lstStyle/>
          <a:p>
            <a:r>
              <a:rPr lang="en-US" sz="3200" dirty="0"/>
              <a:t>Limit the user’s connection into the server by using OpenSSH</a:t>
            </a:r>
          </a:p>
          <a:p>
            <a:r>
              <a:rPr lang="en-US" sz="3200" dirty="0"/>
              <a:t>Works like granting </a:t>
            </a:r>
            <a:r>
              <a:rPr lang="en-US" sz="3200" dirty="0" err="1"/>
              <a:t>sudo</a:t>
            </a:r>
            <a:r>
              <a:rPr lang="en-US" sz="3200" dirty="0"/>
              <a:t> access</a:t>
            </a:r>
          </a:p>
          <a:p>
            <a:pPr lvl="1"/>
            <a:r>
              <a:rPr lang="en-US" sz="3200" dirty="0"/>
              <a:t>Create group: </a:t>
            </a:r>
            <a:r>
              <a:rPr lang="en-US" sz="3200" i="1" dirty="0" err="1"/>
              <a:t>sudo</a:t>
            </a:r>
            <a:r>
              <a:rPr lang="en-US" sz="3200" i="1" dirty="0"/>
              <a:t> </a:t>
            </a:r>
            <a:r>
              <a:rPr lang="en-US" sz="3200" i="1" dirty="0" err="1"/>
              <a:t>groupadd</a:t>
            </a:r>
            <a:r>
              <a:rPr lang="en-US" sz="3200" i="1" dirty="0"/>
              <a:t> </a:t>
            </a:r>
            <a:r>
              <a:rPr lang="en-US" sz="3200" i="1" dirty="0" err="1"/>
              <a:t>sshusers</a:t>
            </a:r>
            <a:endParaRPr lang="en-US" sz="3200" i="1" dirty="0"/>
          </a:p>
          <a:p>
            <a:pPr lvl="1"/>
            <a:r>
              <a:rPr lang="en-US" sz="3200" dirty="0"/>
              <a:t>Add user to the group: </a:t>
            </a:r>
            <a:r>
              <a:rPr lang="en-US" sz="3200" i="1" dirty="0" err="1"/>
              <a:t>sudo</a:t>
            </a:r>
            <a:r>
              <a:rPr lang="en-US" sz="3200" i="1" dirty="0"/>
              <a:t> </a:t>
            </a:r>
            <a:r>
              <a:rPr lang="en-US" sz="3200" i="1" dirty="0" err="1"/>
              <a:t>gpasswd</a:t>
            </a:r>
            <a:r>
              <a:rPr lang="en-US" sz="3200" i="1" dirty="0"/>
              <a:t> –a &lt;username&gt; </a:t>
            </a:r>
            <a:r>
              <a:rPr lang="en-US" sz="3200" i="1" dirty="0" err="1"/>
              <a:t>sshusers</a:t>
            </a:r>
            <a:endParaRPr lang="en-US" sz="3200" i="1" dirty="0"/>
          </a:p>
          <a:p>
            <a:pPr lvl="1"/>
            <a:r>
              <a:rPr lang="en-US" sz="3200" dirty="0"/>
              <a:t>Configure: </a:t>
            </a:r>
            <a:r>
              <a:rPr lang="en-US" sz="3200" i="1" dirty="0" err="1"/>
              <a:t>sudo</a:t>
            </a:r>
            <a:r>
              <a:rPr lang="en-US" sz="3200" i="1" dirty="0"/>
              <a:t> nano (or vi) /</a:t>
            </a:r>
            <a:r>
              <a:rPr lang="en-US" sz="3200" i="1" dirty="0" err="1"/>
              <a:t>etc</a:t>
            </a:r>
            <a:r>
              <a:rPr lang="en-US" sz="3200" i="1" dirty="0"/>
              <a:t>/</a:t>
            </a:r>
            <a:r>
              <a:rPr lang="en-US" sz="3200" i="1" dirty="0" err="1"/>
              <a:t>ssh</a:t>
            </a:r>
            <a:r>
              <a:rPr lang="en-US" sz="3200" i="1" dirty="0"/>
              <a:t>/</a:t>
            </a:r>
            <a:r>
              <a:rPr lang="en-US" sz="3200" i="1" dirty="0" err="1"/>
              <a:t>ssh_config</a:t>
            </a:r>
            <a:endParaRPr lang="en-US" sz="3200" i="1" dirty="0"/>
          </a:p>
          <a:p>
            <a:pPr lvl="1"/>
            <a:r>
              <a:rPr lang="en-US" sz="3200" dirty="0"/>
              <a:t>Add into config file: </a:t>
            </a:r>
            <a:r>
              <a:rPr lang="en-US" sz="3200" i="1" dirty="0" err="1"/>
              <a:t>AllowGroups</a:t>
            </a:r>
            <a:r>
              <a:rPr lang="en-US" sz="3200" i="1" dirty="0"/>
              <a:t> </a:t>
            </a:r>
            <a:r>
              <a:rPr lang="en-US" sz="3200" i="1" dirty="0" err="1"/>
              <a:t>sshusers</a:t>
            </a:r>
            <a:endParaRPr lang="en-US" sz="3200" i="1" dirty="0"/>
          </a:p>
          <a:p>
            <a:pPr lvl="1"/>
            <a:r>
              <a:rPr lang="en-US" sz="3200" dirty="0"/>
              <a:t>Restart the SSH server: </a:t>
            </a:r>
            <a:r>
              <a:rPr lang="en-US" sz="3200" i="1" dirty="0" err="1"/>
              <a:t>sudo</a:t>
            </a:r>
            <a:r>
              <a:rPr lang="en-US" sz="3200" i="1" dirty="0"/>
              <a:t> service </a:t>
            </a:r>
            <a:r>
              <a:rPr lang="en-US" sz="3200" i="1" dirty="0" err="1"/>
              <a:t>ssh</a:t>
            </a:r>
            <a:r>
              <a:rPr lang="en-US" sz="3200" i="1" dirty="0"/>
              <a:t> restart</a:t>
            </a:r>
            <a:endParaRPr lang="en-US" sz="3200" dirty="0"/>
          </a:p>
        </p:txBody>
      </p:sp>
    </p:spTree>
    <p:extLst>
      <p:ext uri="{BB962C8B-B14F-4D97-AF65-F5344CB8AC3E}">
        <p14:creationId xmlns:p14="http://schemas.microsoft.com/office/powerpoint/2010/main" val="24393259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71ABD-A524-AE4C-AE41-CD92439812A7}"/>
              </a:ext>
            </a:extLst>
          </p:cNvPr>
          <p:cNvSpPr>
            <a:spLocks noGrp="1"/>
          </p:cNvSpPr>
          <p:nvPr>
            <p:ph type="title"/>
          </p:nvPr>
        </p:nvSpPr>
        <p:spPr/>
        <p:txBody>
          <a:bodyPr/>
          <a:lstStyle/>
          <a:p>
            <a:r>
              <a:rPr lang="en-US" dirty="0"/>
              <a:t>Account </a:t>
            </a:r>
            <a:r>
              <a:rPr lang="en-US" dirty="0" err="1"/>
              <a:t>Privilages</a:t>
            </a:r>
            <a:endParaRPr lang="en-US" dirty="0"/>
          </a:p>
        </p:txBody>
      </p:sp>
      <p:sp>
        <p:nvSpPr>
          <p:cNvPr id="3" name="Slide Number Placeholder 2">
            <a:extLst>
              <a:ext uri="{FF2B5EF4-FFF2-40B4-BE49-F238E27FC236}">
                <a16:creationId xmlns:a16="http://schemas.microsoft.com/office/drawing/2014/main" id="{608F4E09-6003-874B-ABBC-31157F74D8BA}"/>
              </a:ext>
            </a:extLst>
          </p:cNvPr>
          <p:cNvSpPr>
            <a:spLocks noGrp="1"/>
          </p:cNvSpPr>
          <p:nvPr>
            <p:ph type="sldNum" sz="quarter" idx="4294967295"/>
          </p:nvPr>
        </p:nvSpPr>
        <p:spPr>
          <a:xfrm>
            <a:off x="0" y="13076238"/>
            <a:ext cx="371475" cy="379412"/>
          </a:xfrm>
        </p:spPr>
        <p:txBody>
          <a:bodyPr/>
          <a:lstStyle/>
          <a:p>
            <a:fld id="{F173735F-2667-4028-B606-D96AABD86FDB}" type="slidenum">
              <a:rPr lang="id-ID" smtClean="0"/>
              <a:pPr/>
              <a:t>22</a:t>
            </a:fld>
            <a:endParaRPr lang="id-ID"/>
          </a:p>
        </p:txBody>
      </p:sp>
    </p:spTree>
    <p:extLst>
      <p:ext uri="{BB962C8B-B14F-4D97-AF65-F5344CB8AC3E}">
        <p14:creationId xmlns:p14="http://schemas.microsoft.com/office/powerpoint/2010/main" val="257353575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5FF27-A37C-528A-0DF9-1811ACA889FC}"/>
              </a:ext>
            </a:extLst>
          </p:cNvPr>
          <p:cNvSpPr>
            <a:spLocks noGrp="1"/>
          </p:cNvSpPr>
          <p:nvPr>
            <p:ph type="title"/>
          </p:nvPr>
        </p:nvSpPr>
        <p:spPr/>
        <p:txBody>
          <a:bodyPr>
            <a:normAutofit fontScale="90000"/>
          </a:bodyPr>
          <a:lstStyle/>
          <a:p>
            <a:r>
              <a:rPr lang="en-US" dirty="0"/>
              <a:t>Understanding Account Privileges</a:t>
            </a:r>
          </a:p>
        </p:txBody>
      </p:sp>
      <p:sp>
        <p:nvSpPr>
          <p:cNvPr id="4" name="Text Placeholder 3">
            <a:extLst>
              <a:ext uri="{FF2B5EF4-FFF2-40B4-BE49-F238E27FC236}">
                <a16:creationId xmlns:a16="http://schemas.microsoft.com/office/drawing/2014/main" id="{DBDDB093-7638-25C1-13CF-923174BE8F15}"/>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A4102409-7ABB-6186-7756-F1B7DD9DD082}"/>
              </a:ext>
            </a:extLst>
          </p:cNvPr>
          <p:cNvSpPr>
            <a:spLocks noGrp="1"/>
          </p:cNvSpPr>
          <p:nvPr>
            <p:ph sz="quarter" idx="11"/>
          </p:nvPr>
        </p:nvSpPr>
        <p:spPr>
          <a:xfrm>
            <a:off x="5334530" y="3260663"/>
            <a:ext cx="13714940" cy="4522264"/>
          </a:xfrm>
        </p:spPr>
        <p:txBody>
          <a:bodyPr>
            <a:noAutofit/>
          </a:bodyPr>
          <a:lstStyle/>
          <a:p>
            <a:pPr algn="just"/>
            <a:r>
              <a:rPr lang="en-US" sz="3200" dirty="0"/>
              <a:t>As stated, user should only be allowed to the only necessary files to support their work. Allowing user to access too much can lead to disaster.</a:t>
            </a:r>
          </a:p>
          <a:p>
            <a:pPr algn="just"/>
            <a:r>
              <a:rPr lang="en-US" sz="3200" dirty="0"/>
              <a:t>It is important to control what an user can and can’t do</a:t>
            </a:r>
          </a:p>
          <a:p>
            <a:pPr algn="just"/>
            <a:r>
              <a:rPr lang="en-US" sz="3200" dirty="0"/>
              <a:t>Some important practices to ensure security:</a:t>
            </a:r>
          </a:p>
          <a:p>
            <a:pPr lvl="1" algn="just"/>
            <a:r>
              <a:rPr lang="en-US" sz="3200" dirty="0"/>
              <a:t>Manage Linux user account: managing beyond user account but also functional, system, and application accounts</a:t>
            </a:r>
          </a:p>
          <a:p>
            <a:pPr lvl="1" algn="just"/>
            <a:r>
              <a:rPr lang="en-US" sz="3200" dirty="0"/>
              <a:t>Reducing privileges: follow the principle of least privilege, which revolves around the necessity of accessing root account</a:t>
            </a:r>
          </a:p>
          <a:p>
            <a:pPr lvl="1" algn="just"/>
            <a:r>
              <a:rPr lang="en-US" sz="3200" dirty="0"/>
              <a:t>Managing password: enforce a good password practice via password policies, change frequently</a:t>
            </a:r>
          </a:p>
        </p:txBody>
      </p:sp>
    </p:spTree>
    <p:extLst>
      <p:ext uri="{BB962C8B-B14F-4D97-AF65-F5344CB8AC3E}">
        <p14:creationId xmlns:p14="http://schemas.microsoft.com/office/powerpoint/2010/main" val="49240962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C214-F973-1D2D-89FA-FCE0DE19C0ED}"/>
              </a:ext>
            </a:extLst>
          </p:cNvPr>
          <p:cNvSpPr>
            <a:spLocks noGrp="1"/>
          </p:cNvSpPr>
          <p:nvPr>
            <p:ph type="title"/>
          </p:nvPr>
        </p:nvSpPr>
        <p:spPr/>
        <p:txBody>
          <a:bodyPr>
            <a:normAutofit fontScale="90000"/>
          </a:bodyPr>
          <a:lstStyle/>
          <a:p>
            <a:r>
              <a:rPr lang="en-US" dirty="0"/>
              <a:t>Understanding Account Privileges</a:t>
            </a:r>
          </a:p>
        </p:txBody>
      </p:sp>
      <p:sp>
        <p:nvSpPr>
          <p:cNvPr id="4" name="Text Placeholder 3">
            <a:extLst>
              <a:ext uri="{FF2B5EF4-FFF2-40B4-BE49-F238E27FC236}">
                <a16:creationId xmlns:a16="http://schemas.microsoft.com/office/drawing/2014/main" id="{A84F3118-B4AB-07F5-CF69-7E37CC02BE7D}"/>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223E4F31-B5B5-27BE-29BA-E7D583563A66}"/>
              </a:ext>
            </a:extLst>
          </p:cNvPr>
          <p:cNvSpPr>
            <a:spLocks noGrp="1"/>
          </p:cNvSpPr>
          <p:nvPr>
            <p:ph sz="quarter" idx="11"/>
          </p:nvPr>
        </p:nvSpPr>
        <p:spPr>
          <a:xfrm>
            <a:off x="5334530" y="3260663"/>
            <a:ext cx="13714940" cy="4522264"/>
          </a:xfrm>
        </p:spPr>
        <p:txBody>
          <a:bodyPr>
            <a:noAutofit/>
          </a:bodyPr>
          <a:lstStyle/>
          <a:p>
            <a:pPr lvl="1"/>
            <a:r>
              <a:rPr lang="en-US" sz="3200" dirty="0"/>
              <a:t>Reduce the use of shared account to a minimum even zero sharing. This is to ensure each user activities can be logged and traced if something wrong happens</a:t>
            </a:r>
          </a:p>
          <a:p>
            <a:pPr lvl="1"/>
            <a:r>
              <a:rPr lang="en-US" sz="3200" dirty="0"/>
              <a:t>Control access to the server, do not grant everyone all the access to any server from anywhere</a:t>
            </a:r>
          </a:p>
          <a:p>
            <a:pPr lvl="1"/>
            <a:r>
              <a:rPr lang="en-US" sz="3200" dirty="0"/>
              <a:t>Maintain logs as part of auditing</a:t>
            </a:r>
          </a:p>
          <a:p>
            <a:pPr lvl="1"/>
            <a:r>
              <a:rPr lang="en-US" sz="3200" dirty="0"/>
              <a:t>Record and manage privileged activities, since privileged accounts are more prone to breaches</a:t>
            </a:r>
          </a:p>
          <a:p>
            <a:pPr lvl="1"/>
            <a:r>
              <a:rPr lang="en-US" sz="3200" dirty="0"/>
              <a:t>Notify or alert in case of suspicious activity so that immediate response can be deployed</a:t>
            </a:r>
          </a:p>
          <a:p>
            <a:pPr lvl="1"/>
            <a:r>
              <a:rPr lang="en-US" sz="3200" dirty="0"/>
              <a:t>Unify and centralize management by using tools to manage access control, account management, and privilege management</a:t>
            </a:r>
          </a:p>
        </p:txBody>
      </p:sp>
    </p:spTree>
    <p:extLst>
      <p:ext uri="{BB962C8B-B14F-4D97-AF65-F5344CB8AC3E}">
        <p14:creationId xmlns:p14="http://schemas.microsoft.com/office/powerpoint/2010/main" val="297795866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E9CF6-356F-459B-B46A-1E8275B45A94}"/>
              </a:ext>
            </a:extLst>
          </p:cNvPr>
          <p:cNvSpPr>
            <a:spLocks noGrp="1"/>
          </p:cNvSpPr>
          <p:nvPr>
            <p:ph type="title"/>
          </p:nvPr>
        </p:nvSpPr>
        <p:spPr/>
        <p:txBody>
          <a:bodyPr>
            <a:normAutofit fontScale="90000"/>
          </a:bodyPr>
          <a:lstStyle/>
          <a:p>
            <a:r>
              <a:rPr lang="en-ID" dirty="0"/>
              <a:t>References</a:t>
            </a:r>
          </a:p>
        </p:txBody>
      </p:sp>
      <p:sp>
        <p:nvSpPr>
          <p:cNvPr id="4" name="Text Placeholder 3">
            <a:extLst>
              <a:ext uri="{FF2B5EF4-FFF2-40B4-BE49-F238E27FC236}">
                <a16:creationId xmlns:a16="http://schemas.microsoft.com/office/drawing/2014/main" id="{2E8E6E39-9E9F-EF93-7942-D405B5843253}"/>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72876DA4-5108-423A-A015-779B11C7443E}"/>
              </a:ext>
            </a:extLst>
          </p:cNvPr>
          <p:cNvSpPr>
            <a:spLocks noGrp="1"/>
          </p:cNvSpPr>
          <p:nvPr>
            <p:ph sz="quarter" idx="11"/>
          </p:nvPr>
        </p:nvSpPr>
        <p:spPr>
          <a:xfrm>
            <a:off x="5334530" y="4596868"/>
            <a:ext cx="13714940" cy="4522264"/>
          </a:xfrm>
        </p:spPr>
        <p:txBody>
          <a:bodyPr>
            <a:normAutofit/>
          </a:bodyPr>
          <a:lstStyle/>
          <a:p>
            <a:r>
              <a:rPr lang="en-US" sz="3200" dirty="0" err="1"/>
              <a:t>Vickler</a:t>
            </a:r>
            <a:r>
              <a:rPr lang="en-US" sz="3200" dirty="0"/>
              <a:t>, Andy. (2021, March 22). </a:t>
            </a:r>
            <a:r>
              <a:rPr lang="en-US" sz="3200" i="1" dirty="0"/>
              <a:t>Linux: Linux Security and Administration</a:t>
            </a:r>
            <a:r>
              <a:rPr lang="en-US" sz="3200" dirty="0"/>
              <a:t>.</a:t>
            </a:r>
          </a:p>
          <a:p>
            <a:r>
              <a:rPr lang="en-US" sz="3200" dirty="0">
                <a:hlinkClick r:id="rId2"/>
              </a:rPr>
              <a:t>https://www.ibm.com/docs/en/aix/7.2?topic=passwords-root-account</a:t>
            </a:r>
            <a:endParaRPr lang="en-US" sz="3200" dirty="0"/>
          </a:p>
          <a:p>
            <a:r>
              <a:rPr lang="en-US" sz="3200" dirty="0">
                <a:hlinkClick r:id="rId3"/>
              </a:rPr>
              <a:t>https://tldp.org/LDP/lame/LAME/linux-admin-made-easy/root-account.html</a:t>
            </a:r>
            <a:endParaRPr lang="en-US" sz="3200" dirty="0"/>
          </a:p>
          <a:p>
            <a:r>
              <a:rPr lang="en-US" sz="3200" dirty="0">
                <a:hlinkClick r:id="rId4"/>
              </a:rPr>
              <a:t>https://www.redhat.com/sysadmin/linux-user-group-management</a:t>
            </a:r>
            <a:endParaRPr lang="en-US" sz="3200" dirty="0"/>
          </a:p>
          <a:p>
            <a:endParaRPr lang="en-US" sz="3200" dirty="0"/>
          </a:p>
          <a:p>
            <a:endParaRPr lang="en-US" sz="3200" dirty="0"/>
          </a:p>
        </p:txBody>
      </p:sp>
    </p:spTree>
    <p:extLst>
      <p:ext uri="{BB962C8B-B14F-4D97-AF65-F5344CB8AC3E}">
        <p14:creationId xmlns:p14="http://schemas.microsoft.com/office/powerpoint/2010/main" val="80181233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0A44B5-7089-7E64-F04F-211124CDF0FB}"/>
              </a:ext>
            </a:extLst>
          </p:cNvPr>
          <p:cNvSpPr>
            <a:spLocks noGrp="1"/>
          </p:cNvSpPr>
          <p:nvPr>
            <p:ph type="title"/>
          </p:nvPr>
        </p:nvSpPr>
        <p:spPr>
          <a:xfrm>
            <a:off x="1206498" y="4147328"/>
            <a:ext cx="21971004" cy="3746281"/>
          </a:xfrm>
        </p:spPr>
        <p:txBody>
          <a:bodyPr/>
          <a:lstStyle/>
          <a:p>
            <a:r>
              <a:rPr lang="en-US" dirty="0"/>
              <a:t>Thankyou</a:t>
            </a:r>
          </a:p>
        </p:txBody>
      </p:sp>
    </p:spTree>
    <p:extLst>
      <p:ext uri="{BB962C8B-B14F-4D97-AF65-F5344CB8AC3E}">
        <p14:creationId xmlns:p14="http://schemas.microsoft.com/office/powerpoint/2010/main" val="319913105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AF00-CE05-ACC5-9598-C72505DF90D1}"/>
              </a:ext>
            </a:extLst>
          </p:cNvPr>
          <p:cNvSpPr>
            <a:spLocks noGrp="1"/>
          </p:cNvSpPr>
          <p:nvPr>
            <p:ph type="title"/>
          </p:nvPr>
        </p:nvSpPr>
        <p:spPr/>
        <p:txBody>
          <a:bodyPr>
            <a:normAutofit fontScale="90000"/>
          </a:bodyPr>
          <a:lstStyle/>
          <a:p>
            <a:r>
              <a:rPr lang="en-US" dirty="0"/>
              <a:t>Outline</a:t>
            </a:r>
          </a:p>
        </p:txBody>
      </p:sp>
      <p:sp>
        <p:nvSpPr>
          <p:cNvPr id="4" name="Text Placeholder 3">
            <a:extLst>
              <a:ext uri="{FF2B5EF4-FFF2-40B4-BE49-F238E27FC236}">
                <a16:creationId xmlns:a16="http://schemas.microsoft.com/office/drawing/2014/main" id="{477D2EDA-B59F-90EF-48D7-1FC6042FE94B}"/>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AEA60531-1219-9C3F-B713-69CF0290270F}"/>
              </a:ext>
            </a:extLst>
          </p:cNvPr>
          <p:cNvSpPr>
            <a:spLocks noGrp="1"/>
          </p:cNvSpPr>
          <p:nvPr>
            <p:ph sz="quarter" idx="11"/>
          </p:nvPr>
        </p:nvSpPr>
        <p:spPr>
          <a:xfrm>
            <a:off x="2167377" y="3260663"/>
            <a:ext cx="13714940" cy="4522264"/>
          </a:xfrm>
        </p:spPr>
        <p:txBody>
          <a:bodyPr>
            <a:normAutofit/>
          </a:bodyPr>
          <a:lstStyle/>
          <a:p>
            <a:pPr marL="914400" indent="-914400">
              <a:buFont typeface="+mj-lt"/>
              <a:buAutoNum type="arabicPeriod"/>
            </a:pPr>
            <a:r>
              <a:rPr lang="en-US" sz="3200" dirty="0"/>
              <a:t>Root Account</a:t>
            </a:r>
          </a:p>
          <a:p>
            <a:pPr marL="914400" indent="-914400">
              <a:buFont typeface="+mj-lt"/>
              <a:buAutoNum type="arabicPeriod"/>
            </a:pPr>
            <a:r>
              <a:rPr lang="en-US" sz="3200" dirty="0"/>
              <a:t>Managing User Security</a:t>
            </a:r>
          </a:p>
          <a:p>
            <a:pPr marL="914400" indent="-914400">
              <a:buFont typeface="+mj-lt"/>
              <a:buAutoNum type="arabicPeriod"/>
            </a:pPr>
            <a:r>
              <a:rPr lang="en-US" sz="3200" dirty="0"/>
              <a:t>Restrict SSH Access</a:t>
            </a:r>
          </a:p>
          <a:p>
            <a:pPr marL="914400" indent="-914400">
              <a:buFont typeface="+mj-lt"/>
              <a:buAutoNum type="arabicPeriod"/>
            </a:pPr>
            <a:r>
              <a:rPr lang="en-US" sz="3200" dirty="0"/>
              <a:t>Account </a:t>
            </a:r>
            <a:r>
              <a:rPr lang="en-US" sz="3200" dirty="0" err="1"/>
              <a:t>Privilages</a:t>
            </a:r>
            <a:endParaRPr lang="en-US" sz="3200" dirty="0"/>
          </a:p>
          <a:p>
            <a:pPr marL="0" indent="0">
              <a:buNone/>
            </a:pPr>
            <a:endParaRPr lang="en-US" sz="3200" dirty="0"/>
          </a:p>
        </p:txBody>
      </p:sp>
    </p:spTree>
    <p:extLst>
      <p:ext uri="{BB962C8B-B14F-4D97-AF65-F5344CB8AC3E}">
        <p14:creationId xmlns:p14="http://schemas.microsoft.com/office/powerpoint/2010/main" val="118645061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945D-43AC-4E89-596D-A484733C488E}"/>
              </a:ext>
            </a:extLst>
          </p:cNvPr>
          <p:cNvSpPr>
            <a:spLocks noGrp="1"/>
          </p:cNvSpPr>
          <p:nvPr>
            <p:ph type="title"/>
          </p:nvPr>
        </p:nvSpPr>
        <p:spPr/>
        <p:txBody>
          <a:bodyPr>
            <a:normAutofit fontScale="90000"/>
          </a:bodyPr>
          <a:lstStyle/>
          <a:p>
            <a:r>
              <a:rPr lang="en-US" dirty="0"/>
              <a:t>Linux Security</a:t>
            </a:r>
          </a:p>
        </p:txBody>
      </p:sp>
      <p:sp>
        <p:nvSpPr>
          <p:cNvPr id="4" name="Text Placeholder 3">
            <a:extLst>
              <a:ext uri="{FF2B5EF4-FFF2-40B4-BE49-F238E27FC236}">
                <a16:creationId xmlns:a16="http://schemas.microsoft.com/office/drawing/2014/main" id="{07766F67-8B02-5978-F9A2-8B786A98B932}"/>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75F7D0CC-48B5-392A-9A71-17D20950DC95}"/>
              </a:ext>
            </a:extLst>
          </p:cNvPr>
          <p:cNvSpPr>
            <a:spLocks noGrp="1"/>
          </p:cNvSpPr>
          <p:nvPr>
            <p:ph sz="quarter" idx="11"/>
          </p:nvPr>
        </p:nvSpPr>
        <p:spPr>
          <a:xfrm>
            <a:off x="5334530" y="4596868"/>
            <a:ext cx="13714940" cy="4522264"/>
          </a:xfrm>
        </p:spPr>
        <p:txBody>
          <a:bodyPr>
            <a:normAutofit/>
          </a:bodyPr>
          <a:lstStyle/>
          <a:p>
            <a:pPr marL="0" indent="0" algn="just">
              <a:buNone/>
            </a:pPr>
            <a:r>
              <a:rPr lang="en-US" sz="3200" dirty="0"/>
              <a:t>Linux Security refers to the practices and measures implemented to protect Linux-based operating systems from security threats and vulnerabilities. As an open-source and widely used operating system, Linux is a popular target for attackers, making security an important aspect for system administrators and users.</a:t>
            </a:r>
          </a:p>
        </p:txBody>
      </p:sp>
      <p:pic>
        <p:nvPicPr>
          <p:cNvPr id="1026" name="Picture 2">
            <a:extLst>
              <a:ext uri="{FF2B5EF4-FFF2-40B4-BE49-F238E27FC236}">
                <a16:creationId xmlns:a16="http://schemas.microsoft.com/office/drawing/2014/main" id="{1DFA740E-B5BD-A5C7-EC8F-D804FB852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1273" y="6858000"/>
            <a:ext cx="4636394"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29997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71ABD-A524-AE4C-AE41-CD92439812A7}"/>
              </a:ext>
            </a:extLst>
          </p:cNvPr>
          <p:cNvSpPr>
            <a:spLocks noGrp="1"/>
          </p:cNvSpPr>
          <p:nvPr>
            <p:ph type="title"/>
          </p:nvPr>
        </p:nvSpPr>
        <p:spPr/>
        <p:txBody>
          <a:bodyPr/>
          <a:lstStyle/>
          <a:p>
            <a:r>
              <a:rPr lang="en-US" dirty="0"/>
              <a:t>Root Account</a:t>
            </a:r>
          </a:p>
        </p:txBody>
      </p:sp>
      <p:sp>
        <p:nvSpPr>
          <p:cNvPr id="3" name="Slide Number Placeholder 2">
            <a:extLst>
              <a:ext uri="{FF2B5EF4-FFF2-40B4-BE49-F238E27FC236}">
                <a16:creationId xmlns:a16="http://schemas.microsoft.com/office/drawing/2014/main" id="{608F4E09-6003-874B-ABBC-31157F74D8BA}"/>
              </a:ext>
            </a:extLst>
          </p:cNvPr>
          <p:cNvSpPr>
            <a:spLocks noGrp="1"/>
          </p:cNvSpPr>
          <p:nvPr>
            <p:ph type="sldNum" sz="quarter" idx="4294967295"/>
          </p:nvPr>
        </p:nvSpPr>
        <p:spPr>
          <a:xfrm>
            <a:off x="0" y="13076238"/>
            <a:ext cx="234950" cy="379412"/>
          </a:xfrm>
        </p:spPr>
        <p:txBody>
          <a:bodyPr/>
          <a:lstStyle/>
          <a:p>
            <a:fld id="{F173735F-2667-4028-B606-D96AABD86FDB}" type="slidenum">
              <a:rPr lang="id-ID" smtClean="0"/>
              <a:pPr/>
              <a:t>5</a:t>
            </a:fld>
            <a:endParaRPr lang="id-ID"/>
          </a:p>
        </p:txBody>
      </p:sp>
    </p:spTree>
    <p:extLst>
      <p:ext uri="{BB962C8B-B14F-4D97-AF65-F5344CB8AC3E}">
        <p14:creationId xmlns:p14="http://schemas.microsoft.com/office/powerpoint/2010/main" val="48240091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CB0E9-AC7C-52B0-AB25-AF2F00F07163}"/>
              </a:ext>
            </a:extLst>
          </p:cNvPr>
          <p:cNvSpPr>
            <a:spLocks noGrp="1"/>
          </p:cNvSpPr>
          <p:nvPr>
            <p:ph type="title"/>
          </p:nvPr>
        </p:nvSpPr>
        <p:spPr/>
        <p:txBody>
          <a:bodyPr>
            <a:normAutofit fontScale="90000"/>
          </a:bodyPr>
          <a:lstStyle/>
          <a:p>
            <a:r>
              <a:rPr lang="en-US" dirty="0"/>
              <a:t>Root Account</a:t>
            </a:r>
          </a:p>
        </p:txBody>
      </p:sp>
      <p:sp>
        <p:nvSpPr>
          <p:cNvPr id="4" name="Text Placeholder 3">
            <a:extLst>
              <a:ext uri="{FF2B5EF4-FFF2-40B4-BE49-F238E27FC236}">
                <a16:creationId xmlns:a16="http://schemas.microsoft.com/office/drawing/2014/main" id="{8CB63F59-53D5-BD1B-4D2F-10D5170DA2DF}"/>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361D7802-BD4C-FEE0-E4DC-C1CB2F179CCC}"/>
              </a:ext>
            </a:extLst>
          </p:cNvPr>
          <p:cNvSpPr>
            <a:spLocks noGrp="1"/>
          </p:cNvSpPr>
          <p:nvPr>
            <p:ph sz="quarter" idx="11"/>
          </p:nvPr>
        </p:nvSpPr>
        <p:spPr>
          <a:xfrm>
            <a:off x="5334530" y="3260663"/>
            <a:ext cx="13714940" cy="4522264"/>
          </a:xfrm>
        </p:spPr>
        <p:txBody>
          <a:bodyPr>
            <a:noAutofit/>
          </a:bodyPr>
          <a:lstStyle/>
          <a:p>
            <a:pPr marL="0" indent="0" algn="just">
              <a:buNone/>
            </a:pPr>
            <a:r>
              <a:rPr lang="en-US" sz="3200" dirty="0"/>
              <a:t>The root account in Linux is a special user account with administrative privileges. It is also known as the superuser account or the system administrator account. The root user has complete control over the operating system and can perform any action on the system, including modifying critical system files, installing software, and managing user accounts.</a:t>
            </a:r>
          </a:p>
          <a:p>
            <a:endParaRPr lang="en-US" sz="3200" dirty="0"/>
          </a:p>
          <a:p>
            <a:r>
              <a:rPr lang="en-US" sz="3200" dirty="0"/>
              <a:t>Similar to “administrator user” on Windows</a:t>
            </a:r>
          </a:p>
          <a:p>
            <a:r>
              <a:rPr lang="en-US" sz="3200" dirty="0"/>
              <a:t>The difference is that Windows has security practices on User Access Control (UAC), while Linux doesn’t have that</a:t>
            </a:r>
          </a:p>
          <a:p>
            <a:r>
              <a:rPr lang="en-US" sz="3200" dirty="0"/>
              <a:t>Therefore, it is very dangerous to access root account</a:t>
            </a:r>
          </a:p>
        </p:txBody>
      </p:sp>
    </p:spTree>
    <p:extLst>
      <p:ext uri="{BB962C8B-B14F-4D97-AF65-F5344CB8AC3E}">
        <p14:creationId xmlns:p14="http://schemas.microsoft.com/office/powerpoint/2010/main" val="15915041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BB951-EEFF-96CE-BB69-2A18D2EFC741}"/>
              </a:ext>
            </a:extLst>
          </p:cNvPr>
          <p:cNvSpPr>
            <a:spLocks noGrp="1"/>
          </p:cNvSpPr>
          <p:nvPr>
            <p:ph type="title"/>
          </p:nvPr>
        </p:nvSpPr>
        <p:spPr/>
        <p:txBody>
          <a:bodyPr>
            <a:normAutofit fontScale="90000"/>
          </a:bodyPr>
          <a:lstStyle/>
          <a:p>
            <a:r>
              <a:rPr lang="en-US" dirty="0"/>
              <a:t>Risk of Using Root Account</a:t>
            </a:r>
          </a:p>
        </p:txBody>
      </p:sp>
      <p:sp>
        <p:nvSpPr>
          <p:cNvPr id="4" name="Text Placeholder 3">
            <a:extLst>
              <a:ext uri="{FF2B5EF4-FFF2-40B4-BE49-F238E27FC236}">
                <a16:creationId xmlns:a16="http://schemas.microsoft.com/office/drawing/2014/main" id="{EB6909B6-04F7-332B-0822-72D63F6AAADC}"/>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2383D4B2-B86F-9410-4D94-29E6F8EBC16A}"/>
              </a:ext>
            </a:extLst>
          </p:cNvPr>
          <p:cNvSpPr>
            <a:spLocks noGrp="1"/>
          </p:cNvSpPr>
          <p:nvPr>
            <p:ph sz="quarter" idx="11"/>
          </p:nvPr>
        </p:nvSpPr>
        <p:spPr>
          <a:xfrm>
            <a:off x="5334530" y="3260663"/>
            <a:ext cx="13714940" cy="4522264"/>
          </a:xfrm>
        </p:spPr>
        <p:txBody>
          <a:bodyPr>
            <a:noAutofit/>
          </a:bodyPr>
          <a:lstStyle/>
          <a:p>
            <a:r>
              <a:rPr lang="en-US" sz="3200" dirty="0"/>
              <a:t>Example: Getting malware in the computer</a:t>
            </a:r>
          </a:p>
          <a:p>
            <a:r>
              <a:rPr lang="en-US" sz="3200" dirty="0"/>
              <a:t>When using root account, since you have access to all files, the malware too can read and damage all the files</a:t>
            </a:r>
          </a:p>
          <a:p>
            <a:r>
              <a:rPr lang="en-US" sz="3200" dirty="0"/>
              <a:t>When using limited account, since access is limited, the malware can’t reach central system and therefore the damage can be partially mitigated</a:t>
            </a:r>
          </a:p>
          <a:p>
            <a:pPr marL="0" indent="0">
              <a:buNone/>
            </a:pPr>
            <a:endParaRPr lang="en-US" sz="3200" dirty="0"/>
          </a:p>
          <a:p>
            <a:pPr marL="0" indent="0">
              <a:buNone/>
            </a:pPr>
            <a:endParaRPr lang="en-US" sz="3200" dirty="0"/>
          </a:p>
          <a:p>
            <a:pPr marL="0" indent="0" algn="just">
              <a:buNone/>
            </a:pPr>
            <a:r>
              <a:rPr lang="en-US" sz="3200" dirty="0"/>
              <a:t>Remember, the root account should be used judiciously and only for necessary administrative tasks. Careless use or misuse of the root account can have severe consequences and may compromise the security and stability of the Linux system.</a:t>
            </a:r>
          </a:p>
        </p:txBody>
      </p:sp>
    </p:spTree>
    <p:extLst>
      <p:ext uri="{BB962C8B-B14F-4D97-AF65-F5344CB8AC3E}">
        <p14:creationId xmlns:p14="http://schemas.microsoft.com/office/powerpoint/2010/main" val="302682338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99F3-469E-2DC6-7827-3D08E9A3F933}"/>
              </a:ext>
            </a:extLst>
          </p:cNvPr>
          <p:cNvSpPr>
            <a:spLocks noGrp="1"/>
          </p:cNvSpPr>
          <p:nvPr>
            <p:ph type="title"/>
          </p:nvPr>
        </p:nvSpPr>
        <p:spPr/>
        <p:txBody>
          <a:bodyPr>
            <a:normAutofit fontScale="90000"/>
          </a:bodyPr>
          <a:lstStyle/>
          <a:p>
            <a:r>
              <a:rPr lang="en-US" dirty="0" err="1"/>
              <a:t>sudo</a:t>
            </a:r>
            <a:endParaRPr lang="en-US" dirty="0"/>
          </a:p>
        </p:txBody>
      </p:sp>
      <p:sp>
        <p:nvSpPr>
          <p:cNvPr id="4" name="Text Placeholder 3">
            <a:extLst>
              <a:ext uri="{FF2B5EF4-FFF2-40B4-BE49-F238E27FC236}">
                <a16:creationId xmlns:a16="http://schemas.microsoft.com/office/drawing/2014/main" id="{72C977BE-9FBD-A2A3-A913-C40523847859}"/>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AEF5E9A8-CB4B-5319-5D92-B6FC7B592E31}"/>
              </a:ext>
            </a:extLst>
          </p:cNvPr>
          <p:cNvSpPr>
            <a:spLocks noGrp="1"/>
          </p:cNvSpPr>
          <p:nvPr>
            <p:ph sz="quarter" idx="11"/>
          </p:nvPr>
        </p:nvSpPr>
        <p:spPr>
          <a:xfrm>
            <a:off x="5334530" y="3260663"/>
            <a:ext cx="13714940" cy="4522264"/>
          </a:xfrm>
        </p:spPr>
        <p:txBody>
          <a:bodyPr>
            <a:noAutofit/>
          </a:bodyPr>
          <a:lstStyle/>
          <a:p>
            <a:pPr algn="just"/>
            <a:r>
              <a:rPr lang="en-US" sz="3200" dirty="0"/>
              <a:t>A special command in Linux that allows user to execute command with the privilege of another user (usually the root)</a:t>
            </a:r>
          </a:p>
          <a:p>
            <a:pPr algn="just"/>
            <a:r>
              <a:rPr lang="en-US" sz="3200" dirty="0"/>
              <a:t>This way an user can execute restricted commands without moving to root user</a:t>
            </a:r>
          </a:p>
          <a:p>
            <a:pPr algn="just"/>
            <a:r>
              <a:rPr lang="en-US" sz="3200" dirty="0"/>
              <a:t>Executing </a:t>
            </a:r>
            <a:r>
              <a:rPr lang="en-US" sz="3200" dirty="0" err="1"/>
              <a:t>sudo</a:t>
            </a:r>
            <a:r>
              <a:rPr lang="en-US" sz="3200" dirty="0"/>
              <a:t> commands will prompt a password check</a:t>
            </a:r>
          </a:p>
          <a:p>
            <a:pPr algn="just"/>
            <a:r>
              <a:rPr lang="en-US" sz="3200" dirty="0" err="1"/>
              <a:t>sudo</a:t>
            </a:r>
            <a:r>
              <a:rPr lang="en-US" sz="3200" dirty="0"/>
              <a:t> command can be granted to selected user only, primarily admin accounts</a:t>
            </a:r>
          </a:p>
          <a:p>
            <a:pPr algn="just"/>
            <a:r>
              <a:rPr lang="en-US" sz="3200" dirty="0"/>
              <a:t>If non-</a:t>
            </a:r>
            <a:r>
              <a:rPr lang="en-US" sz="3200" dirty="0" err="1"/>
              <a:t>sudo</a:t>
            </a:r>
            <a:r>
              <a:rPr lang="en-US" sz="3200" dirty="0"/>
              <a:t> account access </a:t>
            </a:r>
            <a:r>
              <a:rPr lang="en-US" sz="3200" dirty="0" err="1"/>
              <a:t>sudo</a:t>
            </a:r>
            <a:r>
              <a:rPr lang="en-US" sz="3200" dirty="0"/>
              <a:t> command, it will be logged as a security event</a:t>
            </a:r>
          </a:p>
          <a:p>
            <a:endParaRPr lang="en-US" sz="3200" dirty="0"/>
          </a:p>
          <a:p>
            <a:endParaRPr lang="en-US" sz="3200" dirty="0"/>
          </a:p>
        </p:txBody>
      </p:sp>
    </p:spTree>
    <p:extLst>
      <p:ext uri="{BB962C8B-B14F-4D97-AF65-F5344CB8AC3E}">
        <p14:creationId xmlns:p14="http://schemas.microsoft.com/office/powerpoint/2010/main" val="12195396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1ED2C-7C22-0C21-2736-38E60CD08F23}"/>
              </a:ext>
            </a:extLst>
          </p:cNvPr>
          <p:cNvSpPr>
            <a:spLocks noGrp="1"/>
          </p:cNvSpPr>
          <p:nvPr>
            <p:ph type="title"/>
          </p:nvPr>
        </p:nvSpPr>
        <p:spPr/>
        <p:txBody>
          <a:bodyPr>
            <a:normAutofit fontScale="90000"/>
          </a:bodyPr>
          <a:lstStyle/>
          <a:p>
            <a:r>
              <a:rPr lang="en-US" dirty="0" err="1"/>
              <a:t>sudo</a:t>
            </a:r>
            <a:endParaRPr lang="en-US" dirty="0"/>
          </a:p>
        </p:txBody>
      </p:sp>
      <p:sp>
        <p:nvSpPr>
          <p:cNvPr id="3" name="Text Placeholder 2">
            <a:extLst>
              <a:ext uri="{FF2B5EF4-FFF2-40B4-BE49-F238E27FC236}">
                <a16:creationId xmlns:a16="http://schemas.microsoft.com/office/drawing/2014/main" id="{CD918179-D9D5-18C4-CF76-DBD464235DFD}"/>
              </a:ext>
            </a:extLst>
          </p:cNvPr>
          <p:cNvSpPr>
            <a:spLocks noGrp="1"/>
          </p:cNvSpPr>
          <p:nvPr>
            <p:ph type="body" sz="quarter" idx="10"/>
          </p:nvPr>
        </p:nvSpPr>
        <p:spPr/>
        <p:txBody>
          <a:bodyPr/>
          <a:lstStyle/>
          <a:p>
            <a:endParaRPr lang="en-US"/>
          </a:p>
        </p:txBody>
      </p:sp>
      <p:pic>
        <p:nvPicPr>
          <p:cNvPr id="1026" name="Picture 2" descr="Linux Sudo Command, How to Use With Examples">
            <a:extLst>
              <a:ext uri="{FF2B5EF4-FFF2-40B4-BE49-F238E27FC236}">
                <a16:creationId xmlns:a16="http://schemas.microsoft.com/office/drawing/2014/main" id="{3DF76FC2-8CC2-5557-320E-410B9F7DB56B}"/>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tretch>
            <a:fillRect/>
          </a:stretch>
        </p:blipFill>
        <p:spPr bwMode="auto">
          <a:xfrm>
            <a:off x="5680790" y="3315151"/>
            <a:ext cx="13022420" cy="8529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958190"/>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Template OR" id="{94C67EEE-6CCF-F24D-B315-3CCA1E7B4297}" vid="{BB9292D6-A4FB-2448-9C07-1B7A8E45995B}"/>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17</TotalTime>
  <Words>1479</Words>
  <Application>Microsoft Macintosh PowerPoint</Application>
  <PresentationFormat>Custom</PresentationFormat>
  <Paragraphs>120</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Open Sans</vt:lpstr>
      <vt:lpstr>Open Sans Semibold</vt:lpstr>
      <vt:lpstr>Open Sans Light</vt:lpstr>
      <vt:lpstr>Open Sans ExtraBold</vt:lpstr>
      <vt:lpstr>Wingdings</vt:lpstr>
      <vt:lpstr>Tahoma</vt:lpstr>
      <vt:lpstr>Red Hat Text</vt:lpstr>
      <vt:lpstr>OCRB</vt:lpstr>
      <vt:lpstr>21_BasicWhite</vt:lpstr>
      <vt:lpstr>Securing User Accounts in Linux  Session  2</vt:lpstr>
      <vt:lpstr>Learning Objectives</vt:lpstr>
      <vt:lpstr>Outline</vt:lpstr>
      <vt:lpstr>Linux Security</vt:lpstr>
      <vt:lpstr>Root Account</vt:lpstr>
      <vt:lpstr>Root Account</vt:lpstr>
      <vt:lpstr>Risk of Using Root Account</vt:lpstr>
      <vt:lpstr>sudo</vt:lpstr>
      <vt:lpstr>sudo</vt:lpstr>
      <vt:lpstr>Managing User Account Security</vt:lpstr>
      <vt:lpstr>Managing User Account Security</vt:lpstr>
      <vt:lpstr>Managing Groups</vt:lpstr>
      <vt:lpstr>Managing Groups</vt:lpstr>
      <vt:lpstr>Managing Groups</vt:lpstr>
      <vt:lpstr>Restrict SSH Access</vt:lpstr>
      <vt:lpstr>SSH (Secure Shell)</vt:lpstr>
      <vt:lpstr>Restrict SSH access in Linux</vt:lpstr>
      <vt:lpstr>Restrict SSH access in Linux</vt:lpstr>
      <vt:lpstr>Restrict SSH access in Linux</vt:lpstr>
      <vt:lpstr>Restrict SSH access in Linux</vt:lpstr>
      <vt:lpstr>SSH Management</vt:lpstr>
      <vt:lpstr>Account Privilages</vt:lpstr>
      <vt:lpstr>Understanding Account Privileges</vt:lpstr>
      <vt:lpstr>Understanding Account Privileges</vt:lpstr>
      <vt:lpstr>References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User Accounts in Linux  Session  2</dc:title>
  <dc:creator>IVAN SEBASTIAN EDBERT</dc:creator>
  <cp:lastModifiedBy>IVAN SEBASTIAN EDBERT</cp:lastModifiedBy>
  <cp:revision>3</cp:revision>
  <dcterms:created xsi:type="dcterms:W3CDTF">2023-06-17T05:48:42Z</dcterms:created>
  <dcterms:modified xsi:type="dcterms:W3CDTF">2023-06-17T06:06:16Z</dcterms:modified>
</cp:coreProperties>
</file>